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8" r:id="rId3"/>
    <p:sldId id="262" r:id="rId4"/>
    <p:sldId id="261" r:id="rId5"/>
    <p:sldId id="267" r:id="rId6"/>
    <p:sldId id="263" r:id="rId7"/>
    <p:sldId id="268" r:id="rId8"/>
    <p:sldId id="290" r:id="rId9"/>
    <p:sldId id="291" r:id="rId10"/>
    <p:sldId id="299" r:id="rId11"/>
    <p:sldId id="292" r:id="rId12"/>
    <p:sldId id="293" r:id="rId13"/>
    <p:sldId id="266" r:id="rId14"/>
    <p:sldId id="272" r:id="rId15"/>
    <p:sldId id="271" r:id="rId16"/>
    <p:sldId id="294" r:id="rId17"/>
    <p:sldId id="295" r:id="rId18"/>
    <p:sldId id="296" r:id="rId19"/>
    <p:sldId id="297" r:id="rId20"/>
    <p:sldId id="283"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0E5"/>
    <a:srgbClr val="50B2BF"/>
    <a:srgbClr val="E6BDE2"/>
    <a:srgbClr val="92278F"/>
    <a:srgbClr val="CF4DCC"/>
    <a:srgbClr val="F7E1F6"/>
    <a:srgbClr val="DF85DB"/>
    <a:srgbClr val="B83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971" autoAdjust="0"/>
  </p:normalViewPr>
  <p:slideViewPr>
    <p:cSldViewPr snapToGrid="0" snapToObjects="1">
      <p:cViewPr varScale="1">
        <p:scale>
          <a:sx n="52" d="100"/>
          <a:sy n="52" d="100"/>
        </p:scale>
        <p:origin x="9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207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25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a:extLst>
              <a:ext uri="{FF2B5EF4-FFF2-40B4-BE49-F238E27FC236}">
                <a16:creationId xmlns:a16="http://schemas.microsoft.com/office/drawing/2014/main" id="{F47CD3BD-A387-7F40-ACF5-2B1B39BE1E86}"/>
              </a:ext>
            </a:extLst>
          </p:cNvPr>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a:extLst>
              <a:ext uri="{FF2B5EF4-FFF2-40B4-BE49-F238E27FC236}">
                <a16:creationId xmlns:a16="http://schemas.microsoft.com/office/drawing/2014/main" id="{B8396492-B780-D240-829F-00D97E67965D}"/>
              </a:ext>
            </a:extLst>
          </p:cNvPr>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a:extLst>
              <a:ext uri="{FF2B5EF4-FFF2-40B4-BE49-F238E27FC236}">
                <a16:creationId xmlns:a16="http://schemas.microsoft.com/office/drawing/2014/main" id="{861B9A0E-31C6-9346-9D37-EF10F3CAFF97}"/>
              </a:ext>
            </a:extLst>
          </p:cNvPr>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a:extLst>
              <a:ext uri="{FF2B5EF4-FFF2-40B4-BE49-F238E27FC236}">
                <a16:creationId xmlns:a16="http://schemas.microsoft.com/office/drawing/2014/main" id="{36143BAE-5E2C-7F41-BC81-09098781A6FE}"/>
              </a:ext>
            </a:extLst>
          </p:cNvPr>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a:extLst>
              <a:ext uri="{FF2B5EF4-FFF2-40B4-BE49-F238E27FC236}">
                <a16:creationId xmlns:a16="http://schemas.microsoft.com/office/drawing/2014/main" id="{8C8D1548-9593-4C43-A993-E2E4FC2FDFC4}"/>
              </a:ext>
            </a:extLst>
          </p:cNvPr>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a:extLst>
              <a:ext uri="{FF2B5EF4-FFF2-40B4-BE49-F238E27FC236}">
                <a16:creationId xmlns:a16="http://schemas.microsoft.com/office/drawing/2014/main" id="{DA6B0B96-6DA7-6A44-BF0F-324E5C36EAD4}"/>
              </a:ext>
            </a:extLst>
          </p:cNvPr>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a:extLst>
              <a:ext uri="{FF2B5EF4-FFF2-40B4-BE49-F238E27FC236}">
                <a16:creationId xmlns:a16="http://schemas.microsoft.com/office/drawing/2014/main" id="{FDD7233C-789B-F645-9A93-0902FD37E3F5}"/>
              </a:ext>
            </a:extLst>
          </p:cNvPr>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a:extLst>
              <a:ext uri="{FF2B5EF4-FFF2-40B4-BE49-F238E27FC236}">
                <a16:creationId xmlns:a16="http://schemas.microsoft.com/office/drawing/2014/main" id="{D930F49C-53E0-C34B-A26B-D3B43ED98E32}"/>
              </a:ext>
            </a:extLst>
          </p:cNvPr>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a:extLst>
              <a:ext uri="{FF2B5EF4-FFF2-40B4-BE49-F238E27FC236}">
                <a16:creationId xmlns:a16="http://schemas.microsoft.com/office/drawing/2014/main" id="{5F6CE79E-0A3F-7B4A-9BE6-2ADCFAD4BDFE}"/>
              </a:ext>
            </a:extLst>
          </p:cNvPr>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a:extLst>
              <a:ext uri="{FF2B5EF4-FFF2-40B4-BE49-F238E27FC236}">
                <a16:creationId xmlns:a16="http://schemas.microsoft.com/office/drawing/2014/main" id="{83E167CB-CF06-A64A-9F6D-FD99857D6488}"/>
              </a:ext>
            </a:extLst>
          </p:cNvPr>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a:extLst>
              <a:ext uri="{FF2B5EF4-FFF2-40B4-BE49-F238E27FC236}">
                <a16:creationId xmlns:a16="http://schemas.microsoft.com/office/drawing/2014/main" id="{6632B09F-922C-7547-AEFA-D41EE26742DA}"/>
              </a:ext>
            </a:extLst>
          </p:cNvPr>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40004638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a:extLst>
              <a:ext uri="{FF2B5EF4-FFF2-40B4-BE49-F238E27FC236}">
                <a16:creationId xmlns:a16="http://schemas.microsoft.com/office/drawing/2014/main" id="{8D36E33F-58A3-2C41-B672-6E3E68DA1A48}"/>
              </a:ext>
            </a:extLst>
          </p:cNvPr>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a:extLst>
              <a:ext uri="{FF2B5EF4-FFF2-40B4-BE49-F238E27FC236}">
                <a16:creationId xmlns:a16="http://schemas.microsoft.com/office/drawing/2014/main" id="{3B2B5356-D75D-4F42-BCA3-3EA90378412F}"/>
              </a:ext>
            </a:extLst>
          </p:cNvPr>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a:extLst>
              <a:ext uri="{FF2B5EF4-FFF2-40B4-BE49-F238E27FC236}">
                <a16:creationId xmlns:a16="http://schemas.microsoft.com/office/drawing/2014/main" id="{837EB3C7-4AD3-4741-AF17-C9D8B4CE4C88}"/>
              </a:ext>
            </a:extLst>
          </p:cNvPr>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a:extLst>
              <a:ext uri="{FF2B5EF4-FFF2-40B4-BE49-F238E27FC236}">
                <a16:creationId xmlns:a16="http://schemas.microsoft.com/office/drawing/2014/main" id="{1C67F7C5-10B0-744C-AE47-1BB7F2C46321}"/>
              </a:ext>
            </a:extLst>
          </p:cNvPr>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a:extLst>
              <a:ext uri="{FF2B5EF4-FFF2-40B4-BE49-F238E27FC236}">
                <a16:creationId xmlns:a16="http://schemas.microsoft.com/office/drawing/2014/main" id="{032A1A0A-E2A3-F845-BBC3-793DD16C0F6A}"/>
              </a:ext>
            </a:extLst>
          </p:cNvPr>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a:extLst>
              <a:ext uri="{FF2B5EF4-FFF2-40B4-BE49-F238E27FC236}">
                <a16:creationId xmlns:a16="http://schemas.microsoft.com/office/drawing/2014/main" id="{FE1C41BC-E172-B044-8023-5C089A56879E}"/>
              </a:ext>
            </a:extLst>
          </p:cNvPr>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a:extLst>
              <a:ext uri="{FF2B5EF4-FFF2-40B4-BE49-F238E27FC236}">
                <a16:creationId xmlns:a16="http://schemas.microsoft.com/office/drawing/2014/main" id="{B6C615F0-3A31-C240-997E-FEC17ECFE1B3}"/>
              </a:ext>
            </a:extLst>
          </p:cNvPr>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a:extLst>
              <a:ext uri="{FF2B5EF4-FFF2-40B4-BE49-F238E27FC236}">
                <a16:creationId xmlns:a16="http://schemas.microsoft.com/office/drawing/2014/main" id="{3881F6F7-9883-E140-9C25-C7AB0977C9EE}"/>
              </a:ext>
            </a:extLst>
          </p:cNvPr>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a:extLst>
              <a:ext uri="{FF2B5EF4-FFF2-40B4-BE49-F238E27FC236}">
                <a16:creationId xmlns:a16="http://schemas.microsoft.com/office/drawing/2014/main" id="{B1F31A74-229A-EF4C-BCE8-7DE84B4ADB20}"/>
              </a:ext>
            </a:extLst>
          </p:cNvPr>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a:extLst>
              <a:ext uri="{FF2B5EF4-FFF2-40B4-BE49-F238E27FC236}">
                <a16:creationId xmlns:a16="http://schemas.microsoft.com/office/drawing/2014/main" id="{3CD5F662-C087-A148-B3BF-1557D6696A0A}"/>
              </a:ext>
            </a:extLst>
          </p:cNvPr>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a:extLst>
              <a:ext uri="{FF2B5EF4-FFF2-40B4-BE49-F238E27FC236}">
                <a16:creationId xmlns:a16="http://schemas.microsoft.com/office/drawing/2014/main" id="{AEE8F5D1-FA84-E849-A0F8-194E15C7AF6D}"/>
              </a:ext>
            </a:extLst>
          </p:cNvPr>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a:extLst>
              <a:ext uri="{FF2B5EF4-FFF2-40B4-BE49-F238E27FC236}">
                <a16:creationId xmlns:a16="http://schemas.microsoft.com/office/drawing/2014/main" id="{203EBA19-EF70-4C44-ACAC-C6E2CA4D8768}"/>
              </a:ext>
            </a:extLst>
          </p:cNvPr>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a:extLst>
              <a:ext uri="{FF2B5EF4-FFF2-40B4-BE49-F238E27FC236}">
                <a16:creationId xmlns:a16="http://schemas.microsoft.com/office/drawing/2014/main" id="{091600B4-215C-B64B-99D1-199C5DDA2454}"/>
              </a:ext>
            </a:extLst>
          </p:cNvPr>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a:extLst>
              <a:ext uri="{FF2B5EF4-FFF2-40B4-BE49-F238E27FC236}">
                <a16:creationId xmlns:a16="http://schemas.microsoft.com/office/drawing/2014/main" id="{64C4E337-ADD3-BB41-B198-45738D967EF0}"/>
              </a:ext>
            </a:extLst>
          </p:cNvPr>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a:extLst>
              <a:ext uri="{FF2B5EF4-FFF2-40B4-BE49-F238E27FC236}">
                <a16:creationId xmlns:a16="http://schemas.microsoft.com/office/drawing/2014/main" id="{27E259D7-419F-444C-90F8-75E8BCA89F3E}"/>
              </a:ext>
            </a:extLst>
          </p:cNvPr>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a:extLst>
              <a:ext uri="{FF2B5EF4-FFF2-40B4-BE49-F238E27FC236}">
                <a16:creationId xmlns:a16="http://schemas.microsoft.com/office/drawing/2014/main" id="{45C8F71B-F599-8849-AEEB-43D51CE9CC06}"/>
              </a:ext>
            </a:extLst>
          </p:cNvPr>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a:extLst>
              <a:ext uri="{FF2B5EF4-FFF2-40B4-BE49-F238E27FC236}">
                <a16:creationId xmlns:a16="http://schemas.microsoft.com/office/drawing/2014/main" id="{F02BDC7C-1317-2148-AB84-D5A5F5B7F93B}"/>
              </a:ext>
            </a:extLst>
          </p:cNvPr>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a:extLst>
              <a:ext uri="{FF2B5EF4-FFF2-40B4-BE49-F238E27FC236}">
                <a16:creationId xmlns:a16="http://schemas.microsoft.com/office/drawing/2014/main" id="{6B685AEF-9E1D-084E-868D-7D14C94FA1EB}"/>
              </a:ext>
            </a:extLst>
          </p:cNvPr>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extLst>
      <p:ext uri="{BB962C8B-B14F-4D97-AF65-F5344CB8AC3E}">
        <p14:creationId xmlns:p14="http://schemas.microsoft.com/office/powerpoint/2010/main" val="63026858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34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1pPr>
      <a:lvl2pPr marL="97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2pPr>
      <a:lvl3pPr marL="161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3pPr>
      <a:lvl4pPr marL="224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4pPr>
      <a:lvl5pPr marL="288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5pPr>
      <a:lvl6pPr marL="351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6pPr>
      <a:lvl7pPr marL="415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7pPr>
      <a:lvl8pPr marL="4788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8pPr>
      <a:lvl9pPr marL="5423958" marR="0" indent="-343958" algn="l" defTabSz="825500" rtl="0" latinLnBrk="0">
        <a:lnSpc>
          <a:spcPct val="120000"/>
        </a:lnSpc>
        <a:spcBef>
          <a:spcPts val="2000"/>
        </a:spcBef>
        <a:spcAft>
          <a:spcPts val="0"/>
        </a:spcAft>
        <a:buClrTx/>
        <a:buSzPct val="125000"/>
        <a:buFontTx/>
        <a:buChar char="•"/>
        <a:tabLst/>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kahlothreading.com/app/test_notification.php" TargetMode="Externa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9575BF4-B644-7F4C-152F-2228E5C203A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86" t="10045" r="-2486" b="29884"/>
          <a:stretch>
            <a:fillRect/>
          </a:stretch>
        </p:blipFill>
        <p:spPr>
          <a:xfrm>
            <a:off x="1024237" y="1333500"/>
            <a:ext cx="27590750" cy="11049000"/>
          </a:xfrm>
          <a:prstGeom prst="roundRect">
            <a:avLst>
              <a:gd name="adj" fmla="val 50000"/>
            </a:avLst>
          </a:prstGeom>
        </p:spPr>
      </p:pic>
      <p:sp>
        <p:nvSpPr>
          <p:cNvPr id="38" name="Кружок"/>
          <p:cNvSpPr/>
          <p:nvPr/>
        </p:nvSpPr>
        <p:spPr>
          <a:xfrm>
            <a:off x="1949898" y="2119477"/>
            <a:ext cx="9400878" cy="9400879"/>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 name="Radiance"/>
          <p:cNvSpPr txBox="1"/>
          <p:nvPr/>
        </p:nvSpPr>
        <p:spPr>
          <a:xfrm>
            <a:off x="2430436" y="7348865"/>
            <a:ext cx="8439811"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b="0">
                <a:solidFill>
                  <a:srgbClr val="31333E"/>
                </a:solidFill>
                <a:latin typeface="Maven Pro Bold"/>
                <a:ea typeface="Maven Pro Bold"/>
                <a:cs typeface="Maven Pro Bold"/>
                <a:sym typeface="Maven Pro Bold"/>
              </a:defRPr>
            </a:lvl1pPr>
          </a:lstStyle>
          <a:p>
            <a:r>
              <a:rPr lang="en-US" dirty="0">
                <a:solidFill>
                  <a:schemeClr val="tx1"/>
                </a:solidFill>
              </a:rPr>
              <a:t>Kahlo Portal App</a:t>
            </a:r>
            <a:endParaRPr dirty="0">
              <a:solidFill>
                <a:schemeClr val="tx1"/>
              </a:solidFill>
            </a:endParaRPr>
          </a:p>
        </p:txBody>
      </p:sp>
      <p:sp>
        <p:nvSpPr>
          <p:cNvPr id="41" name="Premium PowerPoint, Keynote, Google Slides Template"/>
          <p:cNvSpPr txBox="1"/>
          <p:nvPr/>
        </p:nvSpPr>
        <p:spPr>
          <a:xfrm>
            <a:off x="4407869" y="9048282"/>
            <a:ext cx="448493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000" b="0">
                <a:solidFill>
                  <a:srgbClr val="646979"/>
                </a:solidFill>
                <a:latin typeface="OpenSans-Regular"/>
                <a:ea typeface="OpenSans-Regular"/>
                <a:cs typeface="OpenSans-Regular"/>
                <a:sym typeface="OpenSans-Regular"/>
              </a:defRPr>
            </a:lvl1pPr>
          </a:lstStyle>
          <a:p>
            <a:r>
              <a:rPr lang="en-US" dirty="0">
                <a:solidFill>
                  <a:schemeClr val="bg2"/>
                </a:solidFill>
              </a:rPr>
              <a:t>Ramon Flores</a:t>
            </a:r>
            <a:endParaRPr dirty="0">
              <a:solidFill>
                <a:schemeClr val="bg2"/>
              </a:solidFill>
            </a:endParaRPr>
          </a:p>
        </p:txBody>
      </p:sp>
      <p:pic>
        <p:nvPicPr>
          <p:cNvPr id="6" name="Graphic 5">
            <a:extLst>
              <a:ext uri="{FF2B5EF4-FFF2-40B4-BE49-F238E27FC236}">
                <a16:creationId xmlns:a16="http://schemas.microsoft.com/office/drawing/2014/main" id="{60A36171-A27D-A365-8C28-56DBC9E330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4032" y="3264948"/>
            <a:ext cx="3452610" cy="349097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99F15-F9C6-7C33-3603-60157E095F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BBC806-BCE2-1923-6784-14A58A02E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48" y="0"/>
            <a:ext cx="6395889" cy="13716000"/>
          </a:xfrm>
          <a:prstGeom prst="rect">
            <a:avLst/>
          </a:prstGeom>
        </p:spPr>
      </p:pic>
      <p:sp>
        <p:nvSpPr>
          <p:cNvPr id="175" name="Alexander…">
            <a:extLst>
              <a:ext uri="{FF2B5EF4-FFF2-40B4-BE49-F238E27FC236}">
                <a16:creationId xmlns:a16="http://schemas.microsoft.com/office/drawing/2014/main" id="{D441F0B8-3615-6C98-490D-8995FD7F10A6}"/>
              </a:ext>
            </a:extLst>
          </p:cNvPr>
          <p:cNvSpPr txBox="1"/>
          <p:nvPr/>
        </p:nvSpPr>
        <p:spPr>
          <a:xfrm>
            <a:off x="12910164" y="2777332"/>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lang="en-US" dirty="0"/>
              <a:t>Punctuality</a:t>
            </a:r>
            <a:endParaRPr dirty="0"/>
          </a:p>
        </p:txBody>
      </p:sp>
      <p:sp>
        <p:nvSpPr>
          <p:cNvPr id="176" name="Фигура">
            <a:extLst>
              <a:ext uri="{FF2B5EF4-FFF2-40B4-BE49-F238E27FC236}">
                <a16:creationId xmlns:a16="http://schemas.microsoft.com/office/drawing/2014/main" id="{B207A9C8-96EF-90D0-85B6-CCA555A2B93B}"/>
              </a:ext>
            </a:extLst>
          </p:cNvPr>
          <p:cNvSpPr/>
          <p:nvPr/>
        </p:nvSpPr>
        <p:spPr>
          <a:xfrm>
            <a:off x="12991969" y="59185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DIRECTOR">
            <a:extLst>
              <a:ext uri="{FF2B5EF4-FFF2-40B4-BE49-F238E27FC236}">
                <a16:creationId xmlns:a16="http://schemas.microsoft.com/office/drawing/2014/main" id="{DEC74475-9463-DC1B-412B-45D2755290BD}"/>
              </a:ext>
            </a:extLst>
          </p:cNvPr>
          <p:cNvSpPr txBox="1"/>
          <p:nvPr/>
        </p:nvSpPr>
        <p:spPr>
          <a:xfrm>
            <a:off x="12966061" y="4823693"/>
            <a:ext cx="3834098"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600" b="0" cap="all">
                <a:solidFill>
                  <a:srgbClr val="646879"/>
                </a:solidFill>
                <a:latin typeface="Maven Pro Medium"/>
                <a:ea typeface="Maven Pro Medium"/>
                <a:cs typeface="Maven Pro Medium"/>
                <a:sym typeface="Maven Pro Medium"/>
              </a:defRPr>
            </a:lvl1pPr>
          </a:lstStyle>
          <a:p>
            <a:r>
              <a:rPr lang="en-US" dirty="0"/>
              <a:t>in progress</a:t>
            </a:r>
            <a:endParaRPr dirty="0"/>
          </a:p>
        </p:txBody>
      </p:sp>
      <p:grpSp>
        <p:nvGrpSpPr>
          <p:cNvPr id="6" name="Группа">
            <a:extLst>
              <a:ext uri="{FF2B5EF4-FFF2-40B4-BE49-F238E27FC236}">
                <a16:creationId xmlns:a16="http://schemas.microsoft.com/office/drawing/2014/main" id="{DD956188-A502-FC56-0121-F86F5276CFA6}"/>
              </a:ext>
            </a:extLst>
          </p:cNvPr>
          <p:cNvGrpSpPr/>
          <p:nvPr/>
        </p:nvGrpSpPr>
        <p:grpSpPr>
          <a:xfrm>
            <a:off x="11861799" y="7211116"/>
            <a:ext cx="10088979" cy="4895571"/>
            <a:chOff x="0" y="0"/>
            <a:chExt cx="10088978" cy="4073525"/>
          </a:xfrm>
        </p:grpSpPr>
        <p:sp>
          <p:nvSpPr>
            <p:cNvPr id="7" name="Закругленный прямоугольник">
              <a:extLst>
                <a:ext uri="{FF2B5EF4-FFF2-40B4-BE49-F238E27FC236}">
                  <a16:creationId xmlns:a16="http://schemas.microsoft.com/office/drawing/2014/main" id="{97374C8C-1EB0-A3FE-BC2B-ED4A164485A4}"/>
                </a:ext>
              </a:extLst>
            </p:cNvPr>
            <p:cNvSpPr/>
            <p:nvPr/>
          </p:nvSpPr>
          <p:spPr>
            <a:xfrm>
              <a:off x="1045765" y="0"/>
              <a:ext cx="9043213" cy="4073525"/>
            </a:xfrm>
            <a:prstGeom prst="roundRect">
              <a:avLst>
                <a:gd name="adj" fmla="val 5346"/>
              </a:avLst>
            </a:pr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 name="Треугольник">
              <a:extLst>
                <a:ext uri="{FF2B5EF4-FFF2-40B4-BE49-F238E27FC236}">
                  <a16:creationId xmlns:a16="http://schemas.microsoft.com/office/drawing/2014/main" id="{AFCCD00F-D685-6B41-20C5-ED8A5B66BA6F}"/>
                </a:ext>
              </a:extLst>
            </p:cNvPr>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9" name="Ut enim ad minim veniam, quis nostrud exercitaton ullamco laboris nisi ut aliquip ex ea commo conset. Duis aute irure dolor in reprehenderit in Lorem ips dolor sit amet, consectetur sed adipiscing elit, sed do eiusmod tempor incididunt ut labore et dolore">
            <a:extLst>
              <a:ext uri="{FF2B5EF4-FFF2-40B4-BE49-F238E27FC236}">
                <a16:creationId xmlns:a16="http://schemas.microsoft.com/office/drawing/2014/main" id="{FF557AB1-4C8C-F61B-C31F-1BBA6636B4C0}"/>
              </a:ext>
            </a:extLst>
          </p:cNvPr>
          <p:cNvSpPr txBox="1"/>
          <p:nvPr/>
        </p:nvSpPr>
        <p:spPr>
          <a:xfrm>
            <a:off x="13475267" y="7463365"/>
            <a:ext cx="8032770" cy="3906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Working</a:t>
            </a:r>
          </a:p>
          <a:p>
            <a:pPr>
              <a:lnSpc>
                <a:spcPct val="100000"/>
              </a:lnSpc>
            </a:pPr>
            <a:r>
              <a:rPr lang="en-US" sz="1800" dirty="0"/>
              <a:t>	Graph</a:t>
            </a:r>
          </a:p>
          <a:p>
            <a:pPr>
              <a:lnSpc>
                <a:spcPct val="100000"/>
              </a:lnSpc>
            </a:pPr>
            <a:r>
              <a:rPr lang="en-US" sz="1800" dirty="0"/>
              <a:t>	Monthly scores</a:t>
            </a:r>
          </a:p>
          <a:p>
            <a:pPr>
              <a:lnSpc>
                <a:spcPct val="100000"/>
              </a:lnSpc>
            </a:pPr>
            <a:r>
              <a:rPr lang="en-US" dirty="0"/>
              <a:t>To-Do</a:t>
            </a:r>
            <a:endParaRPr lang="en-US" sz="1800" dirty="0"/>
          </a:p>
          <a:p>
            <a:pPr>
              <a:lnSpc>
                <a:spcPct val="100000"/>
              </a:lnSpc>
            </a:pPr>
            <a:r>
              <a:rPr lang="en-US" sz="1800" dirty="0"/>
              <a:t>	Metric description</a:t>
            </a:r>
          </a:p>
          <a:p>
            <a:pPr>
              <a:lnSpc>
                <a:spcPct val="100000"/>
              </a:lnSpc>
            </a:pPr>
            <a:r>
              <a:rPr lang="en-US" sz="1800" dirty="0"/>
              <a:t>	Color coded actual values</a:t>
            </a:r>
          </a:p>
          <a:p>
            <a:pPr>
              <a:lnSpc>
                <a:spcPct val="100000"/>
              </a:lnSpc>
            </a:pPr>
            <a:r>
              <a:rPr lang="en-US" sz="1800" dirty="0"/>
              <a:t>	Verify average</a:t>
            </a:r>
          </a:p>
        </p:txBody>
      </p:sp>
    </p:spTree>
    <p:extLst>
      <p:ext uri="{BB962C8B-B14F-4D97-AF65-F5344CB8AC3E}">
        <p14:creationId xmlns:p14="http://schemas.microsoft.com/office/powerpoint/2010/main" val="21676988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1FFD4-ADE9-C609-89DA-A3F0863DD152}"/>
            </a:ext>
          </a:extLst>
        </p:cNvPr>
        <p:cNvGrpSpPr/>
        <p:nvPr/>
      </p:nvGrpSpPr>
      <p:grpSpPr>
        <a:xfrm>
          <a:off x="0" y="0"/>
          <a:ext cx="0" cy="0"/>
          <a:chOff x="0" y="0"/>
          <a:chExt cx="0" cy="0"/>
        </a:xfrm>
      </p:grpSpPr>
      <p:grpSp>
        <p:nvGrpSpPr>
          <p:cNvPr id="174" name="Группа">
            <a:extLst>
              <a:ext uri="{FF2B5EF4-FFF2-40B4-BE49-F238E27FC236}">
                <a16:creationId xmlns:a16="http://schemas.microsoft.com/office/drawing/2014/main" id="{099CEFB9-6AC2-6DFF-7C6B-DFB5733F5384}"/>
              </a:ext>
            </a:extLst>
          </p:cNvPr>
          <p:cNvGrpSpPr/>
          <p:nvPr/>
        </p:nvGrpSpPr>
        <p:grpSpPr>
          <a:xfrm>
            <a:off x="11861799" y="7211117"/>
            <a:ext cx="10088979" cy="4238980"/>
            <a:chOff x="0" y="0"/>
            <a:chExt cx="10088978" cy="4073525"/>
          </a:xfrm>
        </p:grpSpPr>
        <p:sp>
          <p:nvSpPr>
            <p:cNvPr id="172" name="Закругленный прямоугольник">
              <a:extLst>
                <a:ext uri="{FF2B5EF4-FFF2-40B4-BE49-F238E27FC236}">
                  <a16:creationId xmlns:a16="http://schemas.microsoft.com/office/drawing/2014/main" id="{57009874-6FEC-0217-6E23-9A26A75C6665}"/>
                </a:ext>
              </a:extLst>
            </p:cNvPr>
            <p:cNvSpPr/>
            <p:nvPr/>
          </p:nvSpPr>
          <p:spPr>
            <a:xfrm>
              <a:off x="1045765" y="0"/>
              <a:ext cx="9043213" cy="4073525"/>
            </a:xfrm>
            <a:prstGeom prst="roundRect">
              <a:avLst>
                <a:gd name="adj" fmla="val 5346"/>
              </a:avLst>
            </a:pr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3" name="Треугольник">
              <a:extLst>
                <a:ext uri="{FF2B5EF4-FFF2-40B4-BE49-F238E27FC236}">
                  <a16:creationId xmlns:a16="http://schemas.microsoft.com/office/drawing/2014/main" id="{70FF4F56-79A3-6A22-655D-66E2A907A3CA}"/>
                </a:ext>
              </a:extLst>
            </p:cNvPr>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75" name="Alexander…">
            <a:extLst>
              <a:ext uri="{FF2B5EF4-FFF2-40B4-BE49-F238E27FC236}">
                <a16:creationId xmlns:a16="http://schemas.microsoft.com/office/drawing/2014/main" id="{F2815BC0-F13B-5764-4805-E802C0AA0BB9}"/>
              </a:ext>
            </a:extLst>
          </p:cNvPr>
          <p:cNvSpPr txBox="1"/>
          <p:nvPr/>
        </p:nvSpPr>
        <p:spPr>
          <a:xfrm>
            <a:off x="12910164" y="2777332"/>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lang="en-US" dirty="0"/>
              <a:t>Schedule</a:t>
            </a:r>
            <a:endParaRPr dirty="0"/>
          </a:p>
        </p:txBody>
      </p:sp>
      <p:sp>
        <p:nvSpPr>
          <p:cNvPr id="176" name="Фигура">
            <a:extLst>
              <a:ext uri="{FF2B5EF4-FFF2-40B4-BE49-F238E27FC236}">
                <a16:creationId xmlns:a16="http://schemas.microsoft.com/office/drawing/2014/main" id="{FCF49E93-564E-B700-5822-5D6D64FDF64C}"/>
              </a:ext>
            </a:extLst>
          </p:cNvPr>
          <p:cNvSpPr/>
          <p:nvPr/>
        </p:nvSpPr>
        <p:spPr>
          <a:xfrm>
            <a:off x="12991969" y="59185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7" name="Ut enim ad minim veniam, quis nostrud exercitaton ullamco laboris nisi ut aliquip ex ea commo conset. Duis aute irure dolor in reprehenderit in Lorem ips dolor sit amet, consectetur sed adipiscing elit, sed do eiusmod tempor incididunt ut labore et dolore">
            <a:extLst>
              <a:ext uri="{FF2B5EF4-FFF2-40B4-BE49-F238E27FC236}">
                <a16:creationId xmlns:a16="http://schemas.microsoft.com/office/drawing/2014/main" id="{3896E8FB-9641-C742-9C34-4985B2CF0F79}"/>
              </a:ext>
            </a:extLst>
          </p:cNvPr>
          <p:cNvSpPr txBox="1"/>
          <p:nvPr/>
        </p:nvSpPr>
        <p:spPr>
          <a:xfrm>
            <a:off x="13475267" y="7463365"/>
            <a:ext cx="8032770" cy="3986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Working</a:t>
            </a:r>
          </a:p>
          <a:p>
            <a:pPr>
              <a:lnSpc>
                <a:spcPct val="100000"/>
              </a:lnSpc>
            </a:pPr>
            <a:r>
              <a:rPr lang="en-US" sz="1800" dirty="0"/>
              <a:t>	Shows schedule</a:t>
            </a:r>
          </a:p>
          <a:p>
            <a:pPr>
              <a:lnSpc>
                <a:spcPct val="100000"/>
              </a:lnSpc>
            </a:pPr>
            <a:r>
              <a:rPr lang="en-US" sz="1800" dirty="0"/>
              <a:t>	 Shows notes for shift</a:t>
            </a:r>
          </a:p>
          <a:p>
            <a:pPr>
              <a:lnSpc>
                <a:spcPct val="100000"/>
              </a:lnSpc>
            </a:pPr>
            <a:r>
              <a:rPr lang="en-US" sz="1800" dirty="0"/>
              <a:t>	Shift reminders</a:t>
            </a:r>
          </a:p>
          <a:p>
            <a:pPr>
              <a:lnSpc>
                <a:spcPct val="100000"/>
              </a:lnSpc>
            </a:pPr>
            <a:r>
              <a:rPr lang="en-US" sz="1800" dirty="0"/>
              <a:t>	Smart schedule notifications</a:t>
            </a:r>
          </a:p>
          <a:p>
            <a:r>
              <a:rPr lang="en-US" dirty="0"/>
              <a:t>To-Do</a:t>
            </a:r>
          </a:p>
          <a:p>
            <a:pPr>
              <a:lnSpc>
                <a:spcPct val="100000"/>
              </a:lnSpc>
            </a:pPr>
            <a:r>
              <a:rPr lang="en-US" sz="1800" dirty="0"/>
              <a:t>	Notes for all team members</a:t>
            </a:r>
          </a:p>
        </p:txBody>
      </p:sp>
      <p:sp>
        <p:nvSpPr>
          <p:cNvPr id="179" name="DIRECTOR">
            <a:extLst>
              <a:ext uri="{FF2B5EF4-FFF2-40B4-BE49-F238E27FC236}">
                <a16:creationId xmlns:a16="http://schemas.microsoft.com/office/drawing/2014/main" id="{AF9DB8E3-CEEF-9272-1161-F73DC47F07DA}"/>
              </a:ext>
            </a:extLst>
          </p:cNvPr>
          <p:cNvSpPr txBox="1"/>
          <p:nvPr/>
        </p:nvSpPr>
        <p:spPr>
          <a:xfrm>
            <a:off x="12966061" y="4823693"/>
            <a:ext cx="3834098"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600" b="0" cap="all">
                <a:solidFill>
                  <a:srgbClr val="646879"/>
                </a:solidFill>
                <a:latin typeface="Maven Pro Medium"/>
                <a:ea typeface="Maven Pro Medium"/>
                <a:cs typeface="Maven Pro Medium"/>
                <a:sym typeface="Maven Pro Medium"/>
              </a:defRPr>
            </a:lvl1pPr>
          </a:lstStyle>
          <a:p>
            <a:r>
              <a:rPr lang="en-US" dirty="0"/>
              <a:t>in progress</a:t>
            </a:r>
            <a:endParaRPr dirty="0"/>
          </a:p>
        </p:txBody>
      </p:sp>
      <p:pic>
        <p:nvPicPr>
          <p:cNvPr id="5" name="Picture 4">
            <a:extLst>
              <a:ext uri="{FF2B5EF4-FFF2-40B4-BE49-F238E27FC236}">
                <a16:creationId xmlns:a16="http://schemas.microsoft.com/office/drawing/2014/main" id="{EC47F26A-F3BC-C107-A325-7AE00790FBFE}"/>
              </a:ext>
            </a:extLst>
          </p:cNvPr>
          <p:cNvPicPr>
            <a:picLocks noChangeAspect="1"/>
          </p:cNvPicPr>
          <p:nvPr/>
        </p:nvPicPr>
        <p:blipFill>
          <a:blip r:embed="rId2"/>
          <a:stretch>
            <a:fillRect/>
          </a:stretch>
        </p:blipFill>
        <p:spPr>
          <a:xfrm>
            <a:off x="2748112" y="0"/>
            <a:ext cx="6395888" cy="13716000"/>
          </a:xfrm>
          <a:prstGeom prst="rect">
            <a:avLst/>
          </a:prstGeom>
        </p:spPr>
      </p:pic>
    </p:spTree>
    <p:extLst>
      <p:ext uri="{BB962C8B-B14F-4D97-AF65-F5344CB8AC3E}">
        <p14:creationId xmlns:p14="http://schemas.microsoft.com/office/powerpoint/2010/main" val="2788856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5460-48F8-8E52-D605-B661860BD186}"/>
            </a:ext>
          </a:extLst>
        </p:cNvPr>
        <p:cNvGrpSpPr/>
        <p:nvPr/>
      </p:nvGrpSpPr>
      <p:grpSpPr>
        <a:xfrm>
          <a:off x="0" y="0"/>
          <a:ext cx="0" cy="0"/>
          <a:chOff x="0" y="0"/>
          <a:chExt cx="0" cy="0"/>
        </a:xfrm>
      </p:grpSpPr>
      <p:grpSp>
        <p:nvGrpSpPr>
          <p:cNvPr id="174" name="Группа">
            <a:extLst>
              <a:ext uri="{FF2B5EF4-FFF2-40B4-BE49-F238E27FC236}">
                <a16:creationId xmlns:a16="http://schemas.microsoft.com/office/drawing/2014/main" id="{9AEFADF5-41C4-45D9-A60C-E1507FD369EF}"/>
              </a:ext>
            </a:extLst>
          </p:cNvPr>
          <p:cNvGrpSpPr/>
          <p:nvPr/>
        </p:nvGrpSpPr>
        <p:grpSpPr>
          <a:xfrm>
            <a:off x="11861799" y="7211117"/>
            <a:ext cx="10088979" cy="5053691"/>
            <a:chOff x="0" y="0"/>
            <a:chExt cx="10088978" cy="4073525"/>
          </a:xfrm>
        </p:grpSpPr>
        <p:sp>
          <p:nvSpPr>
            <p:cNvPr id="172" name="Закругленный прямоугольник">
              <a:extLst>
                <a:ext uri="{FF2B5EF4-FFF2-40B4-BE49-F238E27FC236}">
                  <a16:creationId xmlns:a16="http://schemas.microsoft.com/office/drawing/2014/main" id="{EB75E513-A146-777C-84A3-71664ADE74A8}"/>
                </a:ext>
              </a:extLst>
            </p:cNvPr>
            <p:cNvSpPr/>
            <p:nvPr/>
          </p:nvSpPr>
          <p:spPr>
            <a:xfrm>
              <a:off x="1045765" y="0"/>
              <a:ext cx="9043213" cy="4073525"/>
            </a:xfrm>
            <a:prstGeom prst="roundRect">
              <a:avLst>
                <a:gd name="adj" fmla="val 5346"/>
              </a:avLst>
            </a:pr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73" name="Треугольник">
              <a:extLst>
                <a:ext uri="{FF2B5EF4-FFF2-40B4-BE49-F238E27FC236}">
                  <a16:creationId xmlns:a16="http://schemas.microsoft.com/office/drawing/2014/main" id="{B59C21AC-3CD9-57F7-0231-7CFBE7480ECB}"/>
                </a:ext>
              </a:extLst>
            </p:cNvPr>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75" name="Alexander…">
            <a:extLst>
              <a:ext uri="{FF2B5EF4-FFF2-40B4-BE49-F238E27FC236}">
                <a16:creationId xmlns:a16="http://schemas.microsoft.com/office/drawing/2014/main" id="{1866C211-E32F-CCCC-B9E8-D1F8F3D920AC}"/>
              </a:ext>
            </a:extLst>
          </p:cNvPr>
          <p:cNvSpPr txBox="1"/>
          <p:nvPr/>
        </p:nvSpPr>
        <p:spPr>
          <a:xfrm>
            <a:off x="12910164" y="2777332"/>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lang="en-US" dirty="0"/>
              <a:t>Calendar</a:t>
            </a:r>
            <a:endParaRPr dirty="0"/>
          </a:p>
        </p:txBody>
      </p:sp>
      <p:sp>
        <p:nvSpPr>
          <p:cNvPr id="176" name="Фигура">
            <a:extLst>
              <a:ext uri="{FF2B5EF4-FFF2-40B4-BE49-F238E27FC236}">
                <a16:creationId xmlns:a16="http://schemas.microsoft.com/office/drawing/2014/main" id="{1E9D81BF-F73D-D542-0A78-39221FC4227A}"/>
              </a:ext>
            </a:extLst>
          </p:cNvPr>
          <p:cNvSpPr/>
          <p:nvPr/>
        </p:nvSpPr>
        <p:spPr>
          <a:xfrm>
            <a:off x="12991969" y="59185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7" name="Ut enim ad minim veniam, quis nostrud exercitaton ullamco laboris nisi ut aliquip ex ea commo conset. Duis aute irure dolor in reprehenderit in Lorem ips dolor sit amet, consectetur sed adipiscing elit, sed do eiusmod tempor incididunt ut labore et dolore">
            <a:extLst>
              <a:ext uri="{FF2B5EF4-FFF2-40B4-BE49-F238E27FC236}">
                <a16:creationId xmlns:a16="http://schemas.microsoft.com/office/drawing/2014/main" id="{3B2F63E6-59E9-603C-1658-6A4154CB8ED7}"/>
              </a:ext>
            </a:extLst>
          </p:cNvPr>
          <p:cNvSpPr txBox="1"/>
          <p:nvPr/>
        </p:nvSpPr>
        <p:spPr>
          <a:xfrm>
            <a:off x="13475267" y="7463365"/>
            <a:ext cx="8032770" cy="5053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Working</a:t>
            </a:r>
          </a:p>
          <a:p>
            <a:pPr>
              <a:lnSpc>
                <a:spcPct val="100000"/>
              </a:lnSpc>
            </a:pPr>
            <a:r>
              <a:rPr lang="en-US" sz="1800" dirty="0"/>
              <a:t>	Block dates show as gray</a:t>
            </a:r>
          </a:p>
          <a:p>
            <a:pPr>
              <a:lnSpc>
                <a:spcPct val="100000"/>
              </a:lnSpc>
            </a:pPr>
            <a:r>
              <a:rPr lang="en-US" sz="1800" dirty="0"/>
              <a:t>	Limited dates show as light red</a:t>
            </a:r>
          </a:p>
          <a:p>
            <a:pPr>
              <a:lnSpc>
                <a:spcPct val="100000"/>
              </a:lnSpc>
            </a:pPr>
            <a:r>
              <a:rPr lang="en-US" sz="1800" dirty="0"/>
              <a:t>	Shows requests in priority order</a:t>
            </a:r>
          </a:p>
          <a:p>
            <a:r>
              <a:rPr lang="en-US" dirty="0"/>
              <a:t>To-Do</a:t>
            </a:r>
          </a:p>
          <a:p>
            <a:pPr>
              <a:lnSpc>
                <a:spcPct val="100000"/>
              </a:lnSpc>
            </a:pPr>
            <a:r>
              <a:rPr lang="en-US" sz="1800" dirty="0"/>
              <a:t>	Request time off form</a:t>
            </a:r>
          </a:p>
          <a:p>
            <a:pPr>
              <a:lnSpc>
                <a:spcPct val="100000"/>
              </a:lnSpc>
            </a:pPr>
            <a:r>
              <a:rPr lang="en-US" sz="1800" dirty="0"/>
              <a:t>	Show current RTO/PTO</a:t>
            </a:r>
          </a:p>
          <a:p>
            <a:pPr>
              <a:lnSpc>
                <a:spcPct val="100000"/>
              </a:lnSpc>
            </a:pPr>
            <a:r>
              <a:rPr lang="en-US" sz="1800" dirty="0"/>
              <a:t>	Push notifications for Kahlo Events</a:t>
            </a:r>
          </a:p>
          <a:p>
            <a:pPr>
              <a:lnSpc>
                <a:spcPct val="100000"/>
              </a:lnSpc>
            </a:pPr>
            <a:endParaRPr lang="en-US" sz="1800" dirty="0"/>
          </a:p>
        </p:txBody>
      </p:sp>
      <p:sp>
        <p:nvSpPr>
          <p:cNvPr id="179" name="DIRECTOR">
            <a:extLst>
              <a:ext uri="{FF2B5EF4-FFF2-40B4-BE49-F238E27FC236}">
                <a16:creationId xmlns:a16="http://schemas.microsoft.com/office/drawing/2014/main" id="{82DB75E9-DFBC-B952-939B-496003660D9E}"/>
              </a:ext>
            </a:extLst>
          </p:cNvPr>
          <p:cNvSpPr txBox="1"/>
          <p:nvPr/>
        </p:nvSpPr>
        <p:spPr>
          <a:xfrm>
            <a:off x="12966061" y="4823693"/>
            <a:ext cx="3834098"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600" b="0" cap="all">
                <a:solidFill>
                  <a:srgbClr val="646879"/>
                </a:solidFill>
                <a:latin typeface="Maven Pro Medium"/>
                <a:ea typeface="Maven Pro Medium"/>
                <a:cs typeface="Maven Pro Medium"/>
                <a:sym typeface="Maven Pro Medium"/>
              </a:defRPr>
            </a:lvl1pPr>
          </a:lstStyle>
          <a:p>
            <a:r>
              <a:rPr lang="en-US" dirty="0"/>
              <a:t>in progress</a:t>
            </a:r>
            <a:endParaRPr dirty="0"/>
          </a:p>
        </p:txBody>
      </p:sp>
      <p:pic>
        <p:nvPicPr>
          <p:cNvPr id="2" name="Picture 1">
            <a:extLst>
              <a:ext uri="{FF2B5EF4-FFF2-40B4-BE49-F238E27FC236}">
                <a16:creationId xmlns:a16="http://schemas.microsoft.com/office/drawing/2014/main" id="{DF1631D1-CCEC-2160-1DE1-7F71F440FBE3}"/>
              </a:ext>
            </a:extLst>
          </p:cNvPr>
          <p:cNvPicPr>
            <a:picLocks noChangeAspect="1"/>
          </p:cNvPicPr>
          <p:nvPr/>
        </p:nvPicPr>
        <p:blipFill>
          <a:blip r:embed="rId2"/>
          <a:stretch>
            <a:fillRect/>
          </a:stretch>
        </p:blipFill>
        <p:spPr>
          <a:xfrm>
            <a:off x="2748112" y="0"/>
            <a:ext cx="6395888" cy="13716000"/>
          </a:xfrm>
          <a:prstGeom prst="rect">
            <a:avLst/>
          </a:prstGeom>
        </p:spPr>
      </p:pic>
    </p:spTree>
    <p:extLst>
      <p:ext uri="{BB962C8B-B14F-4D97-AF65-F5344CB8AC3E}">
        <p14:creationId xmlns:p14="http://schemas.microsoft.com/office/powerpoint/2010/main" val="39853021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1830595" y="-2114005"/>
            <a:ext cx="17944010" cy="17944010"/>
          </a:xfrm>
          <a:prstGeom prst="ellipse">
            <a:avLst/>
          </a:prstGeom>
          <a:solidFill>
            <a:srgbClr val="B9E0E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7" name="Title text slide"/>
          <p:cNvSpPr txBox="1"/>
          <p:nvPr/>
        </p:nvSpPr>
        <p:spPr>
          <a:xfrm>
            <a:off x="3975714" y="1075533"/>
            <a:ext cx="1168338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en-US" dirty="0"/>
              <a:t>Potential App Features</a:t>
            </a:r>
            <a:endParaRPr dirty="0"/>
          </a:p>
        </p:txBody>
      </p:sp>
      <p:sp>
        <p:nvSpPr>
          <p:cNvPr id="138" name="Фигура"/>
          <p:cNvSpPr/>
          <p:nvPr/>
        </p:nvSpPr>
        <p:spPr>
          <a:xfrm>
            <a:off x="4057519" y="29213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9"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4027080" y="3683000"/>
            <a:ext cx="5790327" cy="390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Built-in secure messaging for fast communication</a:t>
            </a:r>
            <a:br>
              <a:rPr lang="en-US" b="1" dirty="0"/>
            </a:br>
            <a:r>
              <a:rPr lang="en-US" dirty="0"/>
              <a:t>The app can include a private, secure chat system where managers and staff can instantly communicate shift changes, updates, or urgent notes—all in one place and tied directly to the schedule.</a:t>
            </a:r>
          </a:p>
        </p:txBody>
      </p:sp>
      <p:sp>
        <p:nvSpPr>
          <p:cNvPr id="140"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0890687" y="3507378"/>
            <a:ext cx="5790326" cy="90002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Location-Aware Smart Reminders</a:t>
            </a:r>
          </a:p>
          <a:p>
            <a:r>
              <a:rPr lang="en-US" b="1" dirty="0"/>
              <a:t>Estimated drive-time alerts</a:t>
            </a:r>
            <a:br>
              <a:rPr lang="en-US" dirty="0"/>
            </a:br>
            <a:r>
              <a:rPr lang="en-US" dirty="0"/>
              <a:t>Using optional location access, the app can calculate approximate travel time to the salon and send a “Leave Now to Arrive on Time” alert if an employee is running behind.</a:t>
            </a:r>
          </a:p>
          <a:p>
            <a:r>
              <a:rPr lang="en-US" b="1" dirty="0"/>
              <a:t>Geo-triggered clock-in reminders</a:t>
            </a:r>
            <a:br>
              <a:rPr lang="en-US" dirty="0"/>
            </a:br>
            <a:r>
              <a:rPr lang="en-US" dirty="0"/>
              <a:t>When staff arrive near the salon, the app can remind them to clock in or review last-minute shift notes.</a:t>
            </a:r>
          </a:p>
          <a:p>
            <a:r>
              <a:rPr lang="en-US" b="1" dirty="0"/>
              <a:t>Adaptive reminder system</a:t>
            </a:r>
            <a:br>
              <a:rPr lang="en-US" dirty="0"/>
            </a:br>
            <a:r>
              <a:rPr lang="en-US" dirty="0"/>
              <a:t>The app can learn patterns—such as who tends to cut it close—and proactively send earlier or smarter reminders to prevent habitual lateness.</a:t>
            </a:r>
          </a:p>
        </p:txBody>
      </p:sp>
      <p:sp>
        <p:nvSpPr>
          <p:cNvPr id="141" name="Lorem ipsum sed dolor sit sed amet, consectetur adipiscing elit, sed do eiusmod tempor incididunt ut labore et dolore magna aliqua. Ut enim ad minim veniam, laboris quis nostrud exercitation ullamco laboris nisi ut aliquip ex ea commo ut consequat. Duis aute irure dolor in reprehenit in voluptate velit esse cillum dolore eu fugiat nulla pariatur. Excepteur sint occaecat cupidatat non proident"/>
          <p:cNvSpPr txBox="1"/>
          <p:nvPr/>
        </p:nvSpPr>
        <p:spPr>
          <a:xfrm>
            <a:off x="17748854" y="3683000"/>
            <a:ext cx="5790327" cy="7559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Photo upload directly to social media manager</a:t>
            </a:r>
          </a:p>
          <a:p>
            <a:r>
              <a:rPr lang="en-US" dirty="0"/>
              <a:t>Staff can take photos and instantly upload them to the salon’s social media management system. This streamlines content collection and reduces manual steps for managers.</a:t>
            </a:r>
          </a:p>
          <a:p>
            <a:r>
              <a:rPr lang="en-US" b="1" dirty="0"/>
              <a:t>Automated social media photo reminders</a:t>
            </a:r>
          </a:p>
          <a:p>
            <a:r>
              <a:rPr lang="en-US" dirty="0"/>
              <a:t>The app can send reminders to staff to capture and submit photos at the right times—helping ensure consistent content posting and stronger online engagement.</a:t>
            </a:r>
            <a:endParaRPr dirty="0"/>
          </a:p>
        </p:txBody>
      </p:sp>
      <p:pic>
        <p:nvPicPr>
          <p:cNvPr id="6" name="Graphic 5">
            <a:extLst>
              <a:ext uri="{FF2B5EF4-FFF2-40B4-BE49-F238E27FC236}">
                <a16:creationId xmlns:a16="http://schemas.microsoft.com/office/drawing/2014/main" id="{9E43F5BE-1C14-F7CB-6FAD-36C0D290E6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94864" y="4034201"/>
            <a:ext cx="6176563" cy="980529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AF2B660-38D2-9393-0BA0-1E1F1C8F2E6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525" t="23301" r="16029" b="20295"/>
          <a:stretch>
            <a:fillRect/>
          </a:stretch>
        </p:blipFill>
        <p:spPr>
          <a:xfrm>
            <a:off x="0" y="-25400"/>
            <a:ext cx="10883900" cy="13766800"/>
          </a:xfrm>
          <a:solidFill>
            <a:schemeClr val="bg1"/>
          </a:solidFill>
        </p:spPr>
      </p:pic>
      <p:grpSp>
        <p:nvGrpSpPr>
          <p:cNvPr id="298" name="Группа"/>
          <p:cNvGrpSpPr/>
          <p:nvPr/>
        </p:nvGrpSpPr>
        <p:grpSpPr>
          <a:xfrm>
            <a:off x="14086441" y="5692645"/>
            <a:ext cx="8734348" cy="2330709"/>
            <a:chOff x="-176272" y="-19148"/>
            <a:chExt cx="8734346" cy="2330706"/>
          </a:xfrm>
        </p:grpSpPr>
        <p:sp>
          <p:nvSpPr>
            <p:cNvPr id="296" name="Title text slide"/>
            <p:cNvSpPr txBox="1"/>
            <p:nvPr/>
          </p:nvSpPr>
          <p:spPr>
            <a:xfrm>
              <a:off x="0" y="-19148"/>
              <a:ext cx="852777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en-US" dirty="0"/>
                <a:t>Moving Forward</a:t>
              </a:r>
              <a:endParaRPr dirty="0"/>
            </a:p>
          </p:txBody>
        </p:sp>
        <p:sp>
          <p:nvSpPr>
            <p:cNvPr id="297"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
            <p:cNvSpPr txBox="1"/>
            <p:nvPr/>
          </p:nvSpPr>
          <p:spPr>
            <a:xfrm>
              <a:off x="-176272" y="1762818"/>
              <a:ext cx="8734346" cy="548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gn="ctr"/>
              <a:r>
                <a:rPr lang="en-US" dirty="0"/>
                <a:t>Next Steps for Testing and Launch</a:t>
              </a:r>
              <a:endParaRPr dirty="0"/>
            </a:p>
          </p:txBody>
        </p:sp>
      </p:grpSp>
      <p:grpSp>
        <p:nvGrpSpPr>
          <p:cNvPr id="302" name="Группа"/>
          <p:cNvGrpSpPr/>
          <p:nvPr/>
        </p:nvGrpSpPr>
        <p:grpSpPr>
          <a:xfrm>
            <a:off x="9669512" y="5656312"/>
            <a:ext cx="2403376" cy="2403376"/>
            <a:chOff x="0" y="0"/>
            <a:chExt cx="2403375" cy="2403375"/>
          </a:xfrm>
        </p:grpSpPr>
        <p:sp>
          <p:nvSpPr>
            <p:cNvPr id="300" name="Кружок"/>
            <p:cNvSpPr/>
            <p:nvPr/>
          </p:nvSpPr>
          <p:spPr>
            <a:xfrm>
              <a:off x="0" y="0"/>
              <a:ext cx="2403376" cy="2403376"/>
            </a:xfrm>
            <a:prstGeom prst="ellipse">
              <a:avLst/>
            </a:prstGeom>
            <a:gradFill flip="none" rotWithShape="1">
              <a:gsLst>
                <a:gs pos="0">
                  <a:srgbClr val="CF4DCC"/>
                </a:gs>
                <a:gs pos="100000">
                  <a:srgbClr val="92278F"/>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sp>
          <p:nvSpPr>
            <p:cNvPr id="301" name="Freeform 11"/>
            <p:cNvSpPr/>
            <p:nvPr/>
          </p:nvSpPr>
          <p:spPr>
            <a:xfrm rot="10800000">
              <a:off x="837541" y="834915"/>
              <a:ext cx="728293" cy="733545"/>
            </a:xfrm>
            <a:custGeom>
              <a:avLst/>
              <a:gdLst/>
              <a:ahLst/>
              <a:cxnLst>
                <a:cxn ang="0">
                  <a:pos x="wd2" y="hd2"/>
                </a:cxn>
                <a:cxn ang="5400000">
                  <a:pos x="wd2" y="hd2"/>
                </a:cxn>
                <a:cxn ang="10800000">
                  <a:pos x="wd2" y="hd2"/>
                </a:cxn>
                <a:cxn ang="16200000">
                  <a:pos x="wd2" y="hd2"/>
                </a:cxn>
              </a:cxnLst>
              <a:rect l="0" t="0" r="r" b="b"/>
              <a:pathLst>
                <a:path w="21600" h="21600" extrusionOk="0">
                  <a:moveTo>
                    <a:pt x="21600" y="9507"/>
                  </a:moveTo>
                  <a:lnTo>
                    <a:pt x="4949" y="9507"/>
                  </a:lnTo>
                  <a:lnTo>
                    <a:pt x="12762" y="1817"/>
                  </a:lnTo>
                  <a:lnTo>
                    <a:pt x="10676" y="0"/>
                  </a:lnTo>
                  <a:lnTo>
                    <a:pt x="0" y="10800"/>
                  </a:lnTo>
                  <a:lnTo>
                    <a:pt x="10676" y="21600"/>
                  </a:lnTo>
                  <a:lnTo>
                    <a:pt x="12762" y="19538"/>
                  </a:lnTo>
                  <a:lnTo>
                    <a:pt x="4949" y="12093"/>
                  </a:lnTo>
                  <a:lnTo>
                    <a:pt x="21600" y="12093"/>
                  </a:lnTo>
                  <a:lnTo>
                    <a:pt x="21600" y="9507"/>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p:cNvGrpSpPr/>
        <p:nvPr/>
      </p:nvGrpSpPr>
      <p:grpSpPr>
        <a:xfrm>
          <a:off x="0" y="0"/>
          <a:ext cx="0" cy="0"/>
          <a:chOff x="0" y="0"/>
          <a:chExt cx="0" cy="0"/>
        </a:xfrm>
      </p:grpSpPr>
      <p:sp>
        <p:nvSpPr>
          <p:cNvPr id="218" name="Закругленный прямоугольник"/>
          <p:cNvSpPr/>
          <p:nvPr/>
        </p:nvSpPr>
        <p:spPr>
          <a:xfrm>
            <a:off x="5392241"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5" name="Picture Placeholder 4">
            <a:extLst>
              <a:ext uri="{FF2B5EF4-FFF2-40B4-BE49-F238E27FC236}">
                <a16:creationId xmlns:a16="http://schemas.microsoft.com/office/drawing/2014/main" id="{E97DB997-0A62-67D8-80F2-6DC2E2EC6E40}"/>
              </a:ext>
            </a:extLst>
          </p:cNvPr>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t="-9801" b="-3855"/>
          <a:stretch>
            <a:fillRect/>
          </a:stretch>
        </p:blipFill>
        <p:spPr>
          <a:xfrm>
            <a:off x="6227763" y="7851875"/>
            <a:ext cx="2603500" cy="3425725"/>
          </a:xfrm>
          <a:solidFill>
            <a:schemeClr val="bg1"/>
          </a:solidFill>
        </p:spPr>
      </p:pic>
      <p:pic>
        <p:nvPicPr>
          <p:cNvPr id="11" name="Picture Placeholder 10">
            <a:extLst>
              <a:ext uri="{FF2B5EF4-FFF2-40B4-BE49-F238E27FC236}">
                <a16:creationId xmlns:a16="http://schemas.microsoft.com/office/drawing/2014/main" id="{6BF6F103-00DB-C827-18AF-3ED8C8C18F06}"/>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9972" b="-4009"/>
          <a:stretch>
            <a:fillRect/>
          </a:stretch>
        </p:blipFill>
        <p:spPr>
          <a:xfrm>
            <a:off x="9394825" y="7851875"/>
            <a:ext cx="2603500" cy="3425725"/>
          </a:xfrm>
          <a:solidFill>
            <a:schemeClr val="bg1"/>
          </a:solidFill>
        </p:spPr>
      </p:pic>
      <p:pic>
        <p:nvPicPr>
          <p:cNvPr id="13" name="Picture Placeholder 12">
            <a:extLst>
              <a:ext uri="{FF2B5EF4-FFF2-40B4-BE49-F238E27FC236}">
                <a16:creationId xmlns:a16="http://schemas.microsoft.com/office/drawing/2014/main" id="{AECB351E-660A-6C6B-2E93-E2A4E065556E}"/>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t="-9801" b="-3855"/>
          <a:stretch>
            <a:fillRect/>
          </a:stretch>
        </p:blipFill>
        <p:spPr>
          <a:xfrm>
            <a:off x="12561888" y="7851875"/>
            <a:ext cx="2603500" cy="3425725"/>
          </a:xfrm>
          <a:solidFill>
            <a:schemeClr val="bg1"/>
          </a:solidFill>
        </p:spPr>
      </p:pic>
      <p:pic>
        <p:nvPicPr>
          <p:cNvPr id="22" name="Picture Placeholder 21">
            <a:extLst>
              <a:ext uri="{FF2B5EF4-FFF2-40B4-BE49-F238E27FC236}">
                <a16:creationId xmlns:a16="http://schemas.microsoft.com/office/drawing/2014/main" id="{86AD98D5-C671-5592-9A4C-DDB0957699FF}"/>
              </a:ext>
            </a:extLst>
          </p:cNvPr>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t="-9838" b="-3885"/>
          <a:stretch>
            <a:fillRect/>
          </a:stretch>
        </p:blipFill>
        <p:spPr>
          <a:xfrm>
            <a:off x="15730538" y="7851875"/>
            <a:ext cx="2601912" cy="3425725"/>
          </a:xfrm>
          <a:solidFill>
            <a:schemeClr val="bg1"/>
          </a:solidFill>
        </p:spPr>
      </p:pic>
      <p:sp>
        <p:nvSpPr>
          <p:cNvPr id="219" name="Subtitle text about project"/>
          <p:cNvSpPr txBox="1"/>
          <p:nvPr/>
        </p:nvSpPr>
        <p:spPr>
          <a:xfrm>
            <a:off x="6123105" y="3914874"/>
            <a:ext cx="12252371"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Recruit 12 testers for Google Play Closed Testing</a:t>
            </a:r>
            <a:endParaRPr dirty="0"/>
          </a:p>
        </p:txBody>
      </p:sp>
      <p:sp>
        <p:nvSpPr>
          <p:cNvPr id="220"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p:cNvSpPr txBox="1"/>
          <p:nvPr/>
        </p:nvSpPr>
        <p:spPr>
          <a:xfrm>
            <a:off x="6230710"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Running a closed test with 12 participants will meet Google Play requirements and provide valuable early feedback.</a:t>
            </a:r>
            <a:endParaRPr dirty="0"/>
          </a:p>
        </p:txBody>
      </p:sp>
      <p:sp>
        <p:nvSpPr>
          <p:cNvPr id="221" name="02"/>
          <p:cNvSpPr txBox="1"/>
          <p:nvPr/>
        </p:nvSpPr>
        <p:spPr>
          <a:xfrm>
            <a:off x="6046905"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1</a:t>
            </a:r>
            <a:endParaRPr dirty="0">
              <a:solidFill>
                <a:srgbClr val="92278F"/>
              </a:solidFill>
            </a:endParaRPr>
          </a:p>
        </p:txBody>
      </p:sp>
      <p:sp>
        <p:nvSpPr>
          <p:cNvPr id="244" name="Subtitle text about project"/>
          <p:cNvSpPr txBox="1"/>
          <p:nvPr/>
        </p:nvSpPr>
        <p:spPr>
          <a:xfrm>
            <a:off x="20093105"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45"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p:cNvSpPr txBox="1"/>
          <p:nvPr/>
        </p:nvSpPr>
        <p:spPr>
          <a:xfrm>
            <a:off x="20200710"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46" name="03"/>
          <p:cNvSpPr txBox="1"/>
          <p:nvPr/>
        </p:nvSpPr>
        <p:spPr>
          <a:xfrm>
            <a:off x="20016905"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54" name="2"/>
          <p:cNvSpPr txBox="1"/>
          <p:nvPr/>
        </p:nvSpPr>
        <p:spPr>
          <a:xfrm>
            <a:off x="23139719"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3" name="Закругленный прямоугольник">
            <a:extLst>
              <a:ext uri="{FF2B5EF4-FFF2-40B4-BE49-F238E27FC236}">
                <a16:creationId xmlns:a16="http://schemas.microsoft.com/office/drawing/2014/main" id="{05D7D346-FE5F-369C-0FE9-87A31BD4580E}"/>
              </a:ext>
            </a:extLst>
          </p:cNvPr>
          <p:cNvSpPr/>
          <p:nvPr/>
        </p:nvSpPr>
        <p:spPr>
          <a:xfrm>
            <a:off x="19555322"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4" name="Picture Placeholder 4">
            <a:extLst>
              <a:ext uri="{FF2B5EF4-FFF2-40B4-BE49-F238E27FC236}">
                <a16:creationId xmlns:a16="http://schemas.microsoft.com/office/drawing/2014/main" id="{B1B1519C-1CFF-5C81-4523-4129C41998B7}"/>
              </a:ext>
            </a:extLst>
          </p:cNvPr>
          <p:cNvPicPr>
            <a:picLocks noChangeAspect="1"/>
          </p:cNvPicPr>
          <p:nvPr/>
        </p:nvPicPr>
        <p:blipFill>
          <a:blip r:embed="rId6" cstate="print">
            <a:extLst>
              <a:ext uri="{28A0092B-C50C-407E-A947-70E740481C1C}">
                <a14:useLocalDpi xmlns:a14="http://schemas.microsoft.com/office/drawing/2010/main" val="0"/>
              </a:ext>
            </a:extLst>
          </a:blip>
          <a:srcRect l="-113" t="-6926" r="-61" b="-6926"/>
          <a:stretch>
            <a:fillRect/>
          </a:stretch>
        </p:blipFill>
        <p:spPr>
          <a:xfrm>
            <a:off x="20390844"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 name="Picture Placeholder 10">
            <a:extLst>
              <a:ext uri="{FF2B5EF4-FFF2-40B4-BE49-F238E27FC236}">
                <a16:creationId xmlns:a16="http://schemas.microsoft.com/office/drawing/2014/main" id="{29CDFD33-089E-CF5F-8E89-4BE8F5038605}"/>
              </a:ext>
            </a:extLst>
          </p:cNvPr>
          <p:cNvPicPr>
            <a:picLocks noChangeAspect="1"/>
          </p:cNvPicPr>
          <p:nvPr/>
        </p:nvPicPr>
        <p:blipFill>
          <a:blip r:embed="rId7" cstate="print">
            <a:extLst>
              <a:ext uri="{28A0092B-C50C-407E-A947-70E740481C1C}">
                <a14:useLocalDpi xmlns:a14="http://schemas.microsoft.com/office/drawing/2010/main" val="0"/>
              </a:ext>
            </a:extLst>
          </a:blip>
          <a:srcRect t="-6908" b="-6908"/>
          <a:stretch>
            <a:fillRect/>
          </a:stretch>
        </p:blipFill>
        <p:spPr>
          <a:xfrm>
            <a:off x="23557906"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6" name="Picture Placeholder 12">
            <a:extLst>
              <a:ext uri="{FF2B5EF4-FFF2-40B4-BE49-F238E27FC236}">
                <a16:creationId xmlns:a16="http://schemas.microsoft.com/office/drawing/2014/main" id="{A89E493C-343D-6D7E-5E6B-615F10577F00}"/>
              </a:ext>
            </a:extLst>
          </p:cNvPr>
          <p:cNvPicPr>
            <a:picLocks noChangeAspect="1"/>
          </p:cNvPicPr>
          <p:nvPr/>
        </p:nvPicPr>
        <p:blipFill>
          <a:blip r:embed="rId2" cstate="print">
            <a:extLst>
              <a:ext uri="{28A0092B-C50C-407E-A947-70E740481C1C}">
                <a14:useLocalDpi xmlns:a14="http://schemas.microsoft.com/office/drawing/2010/main" val="0"/>
              </a:ext>
            </a:extLst>
          </a:blip>
          <a:srcRect t="-6827" b="-6827"/>
          <a:stretch>
            <a:fillRect/>
          </a:stretch>
        </p:blipFill>
        <p:spPr>
          <a:xfrm>
            <a:off x="26724969"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7" name="Picture Placeholder 21">
            <a:extLst>
              <a:ext uri="{FF2B5EF4-FFF2-40B4-BE49-F238E27FC236}">
                <a16:creationId xmlns:a16="http://schemas.microsoft.com/office/drawing/2014/main" id="{7C3C86DE-708D-EE96-872C-71DFDF9FEBDE}"/>
              </a:ext>
            </a:extLst>
          </p:cNvPr>
          <p:cNvPicPr>
            <a:picLocks noChangeAspect="1"/>
          </p:cNvPicPr>
          <p:nvPr/>
        </p:nvPicPr>
        <p:blipFill>
          <a:blip r:embed="rId4" cstate="print">
            <a:extLst>
              <a:ext uri="{28A0092B-C50C-407E-A947-70E740481C1C}">
                <a14:useLocalDpi xmlns:a14="http://schemas.microsoft.com/office/drawing/2010/main" val="0"/>
              </a:ext>
            </a:extLst>
          </a:blip>
          <a:srcRect l="61" t="-6827" r="-1" b="-6827"/>
          <a:stretch>
            <a:fillRect/>
          </a:stretch>
        </p:blipFill>
        <p:spPr>
          <a:xfrm>
            <a:off x="29893619"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8" name="Subtitle text about project">
            <a:extLst>
              <a:ext uri="{FF2B5EF4-FFF2-40B4-BE49-F238E27FC236}">
                <a16:creationId xmlns:a16="http://schemas.microsoft.com/office/drawing/2014/main" id="{E37F8391-FD38-4D1B-4DFF-F683430772A5}"/>
              </a:ext>
            </a:extLst>
          </p:cNvPr>
          <p:cNvSpPr txBox="1"/>
          <p:nvPr/>
        </p:nvSpPr>
        <p:spPr>
          <a:xfrm>
            <a:off x="20286186"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9"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958C2461-E5AB-C7BC-FE09-2FCFE3B18EA5}"/>
              </a:ext>
            </a:extLst>
          </p:cNvPr>
          <p:cNvSpPr txBox="1"/>
          <p:nvPr/>
        </p:nvSpPr>
        <p:spPr>
          <a:xfrm>
            <a:off x="20393791"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30" name="02">
            <a:extLst>
              <a:ext uri="{FF2B5EF4-FFF2-40B4-BE49-F238E27FC236}">
                <a16:creationId xmlns:a16="http://schemas.microsoft.com/office/drawing/2014/main" id="{F92B6DB6-FC62-7674-6A2F-75836D3E81ED}"/>
              </a:ext>
            </a:extLst>
          </p:cNvPr>
          <p:cNvSpPr txBox="1"/>
          <p:nvPr/>
        </p:nvSpPr>
        <p:spPr>
          <a:xfrm>
            <a:off x="20209986"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93" name="Прямоугольник"/>
          <p:cNvSpPr/>
          <p:nvPr/>
        </p:nvSpPr>
        <p:spPr>
          <a:xfrm>
            <a:off x="19083763" y="1748038"/>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a:extLst>
            <a:ext uri="{FF2B5EF4-FFF2-40B4-BE49-F238E27FC236}">
              <a16:creationId xmlns:a16="http://schemas.microsoft.com/office/drawing/2014/main" id="{B8FBB4A6-5551-32A3-236E-8A8596A5E261}"/>
            </a:ext>
          </a:extLst>
        </p:cNvPr>
        <p:cNvGrpSpPr/>
        <p:nvPr/>
      </p:nvGrpSpPr>
      <p:grpSpPr>
        <a:xfrm>
          <a:off x="0" y="0"/>
          <a:ext cx="0" cy="0"/>
          <a:chOff x="0" y="0"/>
          <a:chExt cx="0" cy="0"/>
        </a:xfrm>
      </p:grpSpPr>
      <p:sp>
        <p:nvSpPr>
          <p:cNvPr id="244" name="Subtitle text about project">
            <a:extLst>
              <a:ext uri="{FF2B5EF4-FFF2-40B4-BE49-F238E27FC236}">
                <a16:creationId xmlns:a16="http://schemas.microsoft.com/office/drawing/2014/main" id="{0C350AAD-DBB5-5FEF-C9AD-ACB9348B6EA4}"/>
              </a:ext>
            </a:extLst>
          </p:cNvPr>
          <p:cNvSpPr txBox="1"/>
          <p:nvPr/>
        </p:nvSpPr>
        <p:spPr>
          <a:xfrm>
            <a:off x="20093105"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45"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C9F6E4E0-3918-6E52-65CC-06FE81D1DAEF}"/>
              </a:ext>
            </a:extLst>
          </p:cNvPr>
          <p:cNvSpPr txBox="1"/>
          <p:nvPr/>
        </p:nvSpPr>
        <p:spPr>
          <a:xfrm>
            <a:off x="20200710"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46" name="03">
            <a:extLst>
              <a:ext uri="{FF2B5EF4-FFF2-40B4-BE49-F238E27FC236}">
                <a16:creationId xmlns:a16="http://schemas.microsoft.com/office/drawing/2014/main" id="{4FF56127-9C75-DC09-5AFE-FE78956FFD36}"/>
              </a:ext>
            </a:extLst>
          </p:cNvPr>
          <p:cNvSpPr txBox="1"/>
          <p:nvPr/>
        </p:nvSpPr>
        <p:spPr>
          <a:xfrm>
            <a:off x="20016905"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54" name="2">
            <a:extLst>
              <a:ext uri="{FF2B5EF4-FFF2-40B4-BE49-F238E27FC236}">
                <a16:creationId xmlns:a16="http://schemas.microsoft.com/office/drawing/2014/main" id="{7744B2E9-E1D4-27D5-F694-5558DAE0EA8E}"/>
              </a:ext>
            </a:extLst>
          </p:cNvPr>
          <p:cNvSpPr txBox="1"/>
          <p:nvPr/>
        </p:nvSpPr>
        <p:spPr>
          <a:xfrm>
            <a:off x="23139719"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3" name="Закругленный прямоугольник">
            <a:extLst>
              <a:ext uri="{FF2B5EF4-FFF2-40B4-BE49-F238E27FC236}">
                <a16:creationId xmlns:a16="http://schemas.microsoft.com/office/drawing/2014/main" id="{DF549DF8-B806-B62E-FD31-A2F7788A9A3D}"/>
              </a:ext>
            </a:extLst>
          </p:cNvPr>
          <p:cNvSpPr/>
          <p:nvPr/>
        </p:nvSpPr>
        <p:spPr>
          <a:xfrm>
            <a:off x="19555322"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4" name="Picture Placeholder 4">
            <a:extLst>
              <a:ext uri="{FF2B5EF4-FFF2-40B4-BE49-F238E27FC236}">
                <a16:creationId xmlns:a16="http://schemas.microsoft.com/office/drawing/2014/main" id="{367E3F28-E846-A7CF-932D-66C6B6910855}"/>
              </a:ext>
            </a:extLst>
          </p:cNvPr>
          <p:cNvPicPr>
            <a:picLocks noChangeAspect="1"/>
          </p:cNvPicPr>
          <p:nvPr/>
        </p:nvPicPr>
        <p:blipFill>
          <a:blip r:embed="rId2" cstate="print">
            <a:extLst>
              <a:ext uri="{28A0092B-C50C-407E-A947-70E740481C1C}">
                <a14:useLocalDpi xmlns:a14="http://schemas.microsoft.com/office/drawing/2010/main" val="0"/>
              </a:ext>
            </a:extLst>
          </a:blip>
          <a:srcRect l="-113" t="-6835" r="-1" b="-6949"/>
          <a:stretch>
            <a:fillRect/>
          </a:stretch>
        </p:blipFill>
        <p:spPr>
          <a:xfrm>
            <a:off x="20390844"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 name="Picture Placeholder 10">
            <a:extLst>
              <a:ext uri="{FF2B5EF4-FFF2-40B4-BE49-F238E27FC236}">
                <a16:creationId xmlns:a16="http://schemas.microsoft.com/office/drawing/2014/main" id="{2D950B0E-B2BB-340A-B454-14DB1A952AD5}"/>
              </a:ext>
            </a:extLst>
          </p:cNvPr>
          <p:cNvPicPr>
            <a:picLocks noChangeAspect="1"/>
          </p:cNvPicPr>
          <p:nvPr/>
        </p:nvPicPr>
        <p:blipFill>
          <a:blip r:embed="rId3" cstate="print">
            <a:extLst>
              <a:ext uri="{28A0092B-C50C-407E-A947-70E740481C1C}">
                <a14:useLocalDpi xmlns:a14="http://schemas.microsoft.com/office/drawing/2010/main" val="0"/>
              </a:ext>
            </a:extLst>
          </a:blip>
          <a:srcRect l="-62" t="-8256" r="-1333" b="-6984"/>
          <a:stretch>
            <a:fillRect/>
          </a:stretch>
        </p:blipFill>
        <p:spPr>
          <a:xfrm>
            <a:off x="23557906"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6" name="Picture Placeholder 12">
            <a:extLst>
              <a:ext uri="{FF2B5EF4-FFF2-40B4-BE49-F238E27FC236}">
                <a16:creationId xmlns:a16="http://schemas.microsoft.com/office/drawing/2014/main" id="{D24CFB2F-7EC7-E258-E308-2EA9993FCE37}"/>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26724969"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7" name="Picture Placeholder 21">
            <a:extLst>
              <a:ext uri="{FF2B5EF4-FFF2-40B4-BE49-F238E27FC236}">
                <a16:creationId xmlns:a16="http://schemas.microsoft.com/office/drawing/2014/main" id="{0B13AA3B-1CE6-6AB1-EE00-6A9B850961F2}"/>
              </a:ext>
            </a:extLst>
          </p:cNvPr>
          <p:cNvPicPr>
            <a:picLocks noChangeAspect="1"/>
          </p:cNvPicPr>
          <p:nvPr/>
        </p:nvPicPr>
        <p:blipFill>
          <a:blip r:embed="rId5" cstate="print">
            <a:extLst>
              <a:ext uri="{28A0092B-C50C-407E-A947-70E740481C1C}">
                <a14:useLocalDpi xmlns:a14="http://schemas.microsoft.com/office/drawing/2010/main" val="0"/>
              </a:ext>
            </a:extLst>
          </a:blip>
          <a:srcRect t="-6861" b="-6861"/>
          <a:stretch>
            <a:fillRect/>
          </a:stretch>
        </p:blipFill>
        <p:spPr>
          <a:xfrm>
            <a:off x="29893619"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8" name="Subtitle text about project">
            <a:extLst>
              <a:ext uri="{FF2B5EF4-FFF2-40B4-BE49-F238E27FC236}">
                <a16:creationId xmlns:a16="http://schemas.microsoft.com/office/drawing/2014/main" id="{B4AC34E4-C396-2572-3B52-72604C332529}"/>
              </a:ext>
            </a:extLst>
          </p:cNvPr>
          <p:cNvSpPr txBox="1"/>
          <p:nvPr/>
        </p:nvSpPr>
        <p:spPr>
          <a:xfrm>
            <a:off x="20286186" y="3914874"/>
            <a:ext cx="12252371"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Cross-platform development with VS Code + Expo</a:t>
            </a:r>
            <a:endParaRPr dirty="0"/>
          </a:p>
        </p:txBody>
      </p:sp>
      <p:sp>
        <p:nvSpPr>
          <p:cNvPr id="29"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C6B67C7E-6071-4337-8FA0-4A094744280E}"/>
              </a:ext>
            </a:extLst>
          </p:cNvPr>
          <p:cNvSpPr txBox="1"/>
          <p:nvPr/>
        </p:nvSpPr>
        <p:spPr>
          <a:xfrm>
            <a:off x="20393791"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built in a single codebase that works for both Android and iOS, simplifying development, updates, and maintenance.</a:t>
            </a:r>
            <a:endParaRPr dirty="0"/>
          </a:p>
        </p:txBody>
      </p:sp>
      <p:sp>
        <p:nvSpPr>
          <p:cNvPr id="30" name="02">
            <a:extLst>
              <a:ext uri="{FF2B5EF4-FFF2-40B4-BE49-F238E27FC236}">
                <a16:creationId xmlns:a16="http://schemas.microsoft.com/office/drawing/2014/main" id="{06609229-9A3A-75D4-BE1A-F06619D8D876}"/>
              </a:ext>
            </a:extLst>
          </p:cNvPr>
          <p:cNvSpPr txBox="1"/>
          <p:nvPr/>
        </p:nvSpPr>
        <p:spPr>
          <a:xfrm>
            <a:off x="20209986"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3</a:t>
            </a:r>
            <a:endParaRPr dirty="0">
              <a:solidFill>
                <a:srgbClr val="92278F"/>
              </a:solidFill>
            </a:endParaRPr>
          </a:p>
        </p:txBody>
      </p:sp>
      <p:sp>
        <p:nvSpPr>
          <p:cNvPr id="2" name="Закругленный прямоугольник">
            <a:extLst>
              <a:ext uri="{FF2B5EF4-FFF2-40B4-BE49-F238E27FC236}">
                <a16:creationId xmlns:a16="http://schemas.microsoft.com/office/drawing/2014/main" id="{C4817185-82C7-62BD-FBA1-01C354CD4524}"/>
              </a:ext>
            </a:extLst>
          </p:cNvPr>
          <p:cNvSpPr/>
          <p:nvPr/>
        </p:nvSpPr>
        <p:spPr>
          <a:xfrm>
            <a:off x="-8772428" y="2476671"/>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3" name="Picture Placeholder 4">
            <a:extLst>
              <a:ext uri="{FF2B5EF4-FFF2-40B4-BE49-F238E27FC236}">
                <a16:creationId xmlns:a16="http://schemas.microsoft.com/office/drawing/2014/main" id="{DAAC31F8-BAC3-2C14-E0E5-54FE03C8953C}"/>
              </a:ext>
            </a:extLst>
          </p:cNvPr>
          <p:cNvPicPr>
            <a:picLocks noChangeAspect="1"/>
          </p:cNvPicPr>
          <p:nvPr/>
        </p:nvPicPr>
        <p:blipFill>
          <a:blip r:embed="rId2" cstate="print">
            <a:extLst>
              <a:ext uri="{28A0092B-C50C-407E-A947-70E740481C1C}">
                <a14:useLocalDpi xmlns:a14="http://schemas.microsoft.com/office/drawing/2010/main" val="0"/>
              </a:ext>
            </a:extLst>
          </a:blip>
          <a:srcRect t="-9801" b="-3855"/>
          <a:stretch>
            <a:fillRect/>
          </a:stretch>
        </p:blipFill>
        <p:spPr>
          <a:xfrm>
            <a:off x="-7936906" y="7890146"/>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4" name="Picture Placeholder 10">
            <a:extLst>
              <a:ext uri="{FF2B5EF4-FFF2-40B4-BE49-F238E27FC236}">
                <a16:creationId xmlns:a16="http://schemas.microsoft.com/office/drawing/2014/main" id="{A6B76CE1-1AEB-99DE-9A13-C0585BDC81E4}"/>
              </a:ext>
            </a:extLst>
          </p:cNvPr>
          <p:cNvPicPr>
            <a:picLocks noChangeAspect="1"/>
          </p:cNvPicPr>
          <p:nvPr/>
        </p:nvPicPr>
        <p:blipFill>
          <a:blip r:embed="rId6" cstate="print">
            <a:extLst>
              <a:ext uri="{28A0092B-C50C-407E-A947-70E740481C1C}">
                <a14:useLocalDpi xmlns:a14="http://schemas.microsoft.com/office/drawing/2010/main" val="0"/>
              </a:ext>
            </a:extLst>
          </a:blip>
          <a:srcRect t="-9972" b="-4009"/>
          <a:stretch>
            <a:fillRect/>
          </a:stretch>
        </p:blipFill>
        <p:spPr>
          <a:xfrm>
            <a:off x="-4769844" y="7890146"/>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6" name="Picture Placeholder 12">
            <a:extLst>
              <a:ext uri="{FF2B5EF4-FFF2-40B4-BE49-F238E27FC236}">
                <a16:creationId xmlns:a16="http://schemas.microsoft.com/office/drawing/2014/main" id="{21373655-F20A-1A52-C78E-F2F8BCB8EFA4}"/>
              </a:ext>
            </a:extLst>
          </p:cNvPr>
          <p:cNvPicPr>
            <a:picLocks noChangeAspect="1"/>
          </p:cNvPicPr>
          <p:nvPr/>
        </p:nvPicPr>
        <p:blipFill>
          <a:blip r:embed="rId7" cstate="print">
            <a:extLst>
              <a:ext uri="{28A0092B-C50C-407E-A947-70E740481C1C}">
                <a14:useLocalDpi xmlns:a14="http://schemas.microsoft.com/office/drawing/2010/main" val="0"/>
              </a:ext>
            </a:extLst>
          </a:blip>
          <a:srcRect t="-9801" b="-3855"/>
          <a:stretch>
            <a:fillRect/>
          </a:stretch>
        </p:blipFill>
        <p:spPr>
          <a:xfrm>
            <a:off x="-1602781" y="7890146"/>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7" name="Picture Placeholder 21">
            <a:extLst>
              <a:ext uri="{FF2B5EF4-FFF2-40B4-BE49-F238E27FC236}">
                <a16:creationId xmlns:a16="http://schemas.microsoft.com/office/drawing/2014/main" id="{85FC4C99-16CF-BFDF-8F48-B650C9FF6C13}"/>
              </a:ext>
            </a:extLst>
          </p:cNvPr>
          <p:cNvPicPr>
            <a:picLocks noChangeAspect="1"/>
          </p:cNvPicPr>
          <p:nvPr/>
        </p:nvPicPr>
        <p:blipFill>
          <a:blip r:embed="rId5" cstate="print">
            <a:extLst>
              <a:ext uri="{28A0092B-C50C-407E-A947-70E740481C1C}">
                <a14:useLocalDpi xmlns:a14="http://schemas.microsoft.com/office/drawing/2010/main" val="0"/>
              </a:ext>
            </a:extLst>
          </a:blip>
          <a:srcRect t="-9838" b="-3885"/>
          <a:stretch>
            <a:fillRect/>
          </a:stretch>
        </p:blipFill>
        <p:spPr>
          <a:xfrm>
            <a:off x="1565869" y="7890146"/>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8" name="Subtitle text about project">
            <a:extLst>
              <a:ext uri="{FF2B5EF4-FFF2-40B4-BE49-F238E27FC236}">
                <a16:creationId xmlns:a16="http://schemas.microsoft.com/office/drawing/2014/main" id="{BAC03055-1FDC-92F2-8BEB-BC04FDB406A7}"/>
              </a:ext>
            </a:extLst>
          </p:cNvPr>
          <p:cNvSpPr txBox="1"/>
          <p:nvPr/>
        </p:nvSpPr>
        <p:spPr>
          <a:xfrm>
            <a:off x="-8041564" y="3953145"/>
            <a:ext cx="12252371"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Recruit 12 testers for Google Play Closed Testing</a:t>
            </a:r>
            <a:endParaRPr dirty="0"/>
          </a:p>
        </p:txBody>
      </p:sp>
      <p:sp>
        <p:nvSpPr>
          <p:cNvPr id="9"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0D49E4FB-09F9-E983-59D2-552FDFCDF015}"/>
              </a:ext>
            </a:extLst>
          </p:cNvPr>
          <p:cNvSpPr txBox="1"/>
          <p:nvPr/>
        </p:nvSpPr>
        <p:spPr>
          <a:xfrm>
            <a:off x="-7933959" y="5905671"/>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Running a closed test with 12 participants will meet Google Play requirements and provide valuable early feedback.</a:t>
            </a:r>
            <a:endParaRPr dirty="0"/>
          </a:p>
        </p:txBody>
      </p:sp>
      <p:sp>
        <p:nvSpPr>
          <p:cNvPr id="10" name="02">
            <a:extLst>
              <a:ext uri="{FF2B5EF4-FFF2-40B4-BE49-F238E27FC236}">
                <a16:creationId xmlns:a16="http://schemas.microsoft.com/office/drawing/2014/main" id="{9DDF2E0D-6145-5742-D79E-F326CC4D6B69}"/>
              </a:ext>
            </a:extLst>
          </p:cNvPr>
          <p:cNvSpPr txBox="1"/>
          <p:nvPr/>
        </p:nvSpPr>
        <p:spPr>
          <a:xfrm>
            <a:off x="-8117764" y="2978223"/>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1</a:t>
            </a:r>
            <a:endParaRPr dirty="0">
              <a:solidFill>
                <a:srgbClr val="92278F"/>
              </a:solidFill>
            </a:endParaRPr>
          </a:p>
        </p:txBody>
      </p:sp>
      <p:sp>
        <p:nvSpPr>
          <p:cNvPr id="12" name="Прямоугольник">
            <a:extLst>
              <a:ext uri="{FF2B5EF4-FFF2-40B4-BE49-F238E27FC236}">
                <a16:creationId xmlns:a16="http://schemas.microsoft.com/office/drawing/2014/main" id="{36E508F3-D750-F4DD-502C-19F23902F0EA}"/>
              </a:ext>
            </a:extLst>
          </p:cNvPr>
          <p:cNvSpPr/>
          <p:nvPr/>
        </p:nvSpPr>
        <p:spPr>
          <a:xfrm>
            <a:off x="22958" y="1748037"/>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1" name="Subtitle text about project">
            <a:extLst>
              <a:ext uri="{FF2B5EF4-FFF2-40B4-BE49-F238E27FC236}">
                <a16:creationId xmlns:a16="http://schemas.microsoft.com/office/drawing/2014/main" id="{18920737-124C-7EAD-ED91-FA95572AA26F}"/>
              </a:ext>
            </a:extLst>
          </p:cNvPr>
          <p:cNvSpPr txBox="1"/>
          <p:nvPr/>
        </p:nvSpPr>
        <p:spPr>
          <a:xfrm>
            <a:off x="5914752"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24"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6257D0AB-1301-7557-2366-019D5F2AAC1B}"/>
              </a:ext>
            </a:extLst>
          </p:cNvPr>
          <p:cNvSpPr txBox="1"/>
          <p:nvPr/>
        </p:nvSpPr>
        <p:spPr>
          <a:xfrm>
            <a:off x="6022357"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25" name="03">
            <a:extLst>
              <a:ext uri="{FF2B5EF4-FFF2-40B4-BE49-F238E27FC236}">
                <a16:creationId xmlns:a16="http://schemas.microsoft.com/office/drawing/2014/main" id="{A135E6F5-BD35-BB8B-3526-19AC5940AA23}"/>
              </a:ext>
            </a:extLst>
          </p:cNvPr>
          <p:cNvSpPr txBox="1"/>
          <p:nvPr/>
        </p:nvSpPr>
        <p:spPr>
          <a:xfrm>
            <a:off x="5838552"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26" name="2">
            <a:extLst>
              <a:ext uri="{FF2B5EF4-FFF2-40B4-BE49-F238E27FC236}">
                <a16:creationId xmlns:a16="http://schemas.microsoft.com/office/drawing/2014/main" id="{BCF36A30-3515-6ABC-7D98-0AE6B60AC9E3}"/>
              </a:ext>
            </a:extLst>
          </p:cNvPr>
          <p:cNvSpPr txBox="1"/>
          <p:nvPr/>
        </p:nvSpPr>
        <p:spPr>
          <a:xfrm>
            <a:off x="8961366"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27" name="Закругленный прямоугольник">
            <a:extLst>
              <a:ext uri="{FF2B5EF4-FFF2-40B4-BE49-F238E27FC236}">
                <a16:creationId xmlns:a16="http://schemas.microsoft.com/office/drawing/2014/main" id="{AA4806A0-CED9-3E69-2031-07A0F7B94687}"/>
              </a:ext>
            </a:extLst>
          </p:cNvPr>
          <p:cNvSpPr/>
          <p:nvPr/>
        </p:nvSpPr>
        <p:spPr>
          <a:xfrm>
            <a:off x="5376969"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28" name="Picture Placeholder 4">
            <a:extLst>
              <a:ext uri="{FF2B5EF4-FFF2-40B4-BE49-F238E27FC236}">
                <a16:creationId xmlns:a16="http://schemas.microsoft.com/office/drawing/2014/main" id="{2886901A-32DE-9D44-3B06-FD8DE9B92EFD}"/>
              </a:ext>
            </a:extLst>
          </p:cNvPr>
          <p:cNvPicPr>
            <a:picLocks noChangeAspect="1"/>
          </p:cNvPicPr>
          <p:nvPr/>
        </p:nvPicPr>
        <p:blipFill>
          <a:blip r:embed="rId8" cstate="print">
            <a:extLst>
              <a:ext uri="{28A0092B-C50C-407E-A947-70E740481C1C}">
                <a14:useLocalDpi xmlns:a14="http://schemas.microsoft.com/office/drawing/2010/main" val="0"/>
              </a:ext>
            </a:extLst>
          </a:blip>
          <a:srcRect l="-113" t="-6926" r="-61" b="-6926"/>
          <a:stretch>
            <a:fillRect/>
          </a:stretch>
        </p:blipFill>
        <p:spPr>
          <a:xfrm>
            <a:off x="6212491"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29" name="Picture Placeholder 10">
            <a:extLst>
              <a:ext uri="{FF2B5EF4-FFF2-40B4-BE49-F238E27FC236}">
                <a16:creationId xmlns:a16="http://schemas.microsoft.com/office/drawing/2014/main" id="{0A43B64A-BD1F-DFA1-9E91-6756DC72F331}"/>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9379553"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30" name="Picture Placeholder 12">
            <a:extLst>
              <a:ext uri="{FF2B5EF4-FFF2-40B4-BE49-F238E27FC236}">
                <a16:creationId xmlns:a16="http://schemas.microsoft.com/office/drawing/2014/main" id="{96624CBF-BE36-5D3E-49D5-48AADFBB3874}"/>
              </a:ext>
            </a:extLst>
          </p:cNvPr>
          <p:cNvPicPr>
            <a:picLocks noChangeAspect="1"/>
          </p:cNvPicPr>
          <p:nvPr/>
        </p:nvPicPr>
        <p:blipFill>
          <a:blip r:embed="rId2" cstate="print">
            <a:extLst>
              <a:ext uri="{28A0092B-C50C-407E-A947-70E740481C1C}">
                <a14:useLocalDpi xmlns:a14="http://schemas.microsoft.com/office/drawing/2010/main" val="0"/>
              </a:ext>
            </a:extLst>
          </a:blip>
          <a:srcRect t="-6827" b="-6827"/>
          <a:stretch>
            <a:fillRect/>
          </a:stretch>
        </p:blipFill>
        <p:spPr>
          <a:xfrm>
            <a:off x="12546616"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31" name="Picture Placeholder 21">
            <a:extLst>
              <a:ext uri="{FF2B5EF4-FFF2-40B4-BE49-F238E27FC236}">
                <a16:creationId xmlns:a16="http://schemas.microsoft.com/office/drawing/2014/main" id="{C3DDC753-4C6B-1EC3-FB81-9FB7C599DB8C}"/>
              </a:ext>
            </a:extLst>
          </p:cNvPr>
          <p:cNvPicPr>
            <a:picLocks noChangeAspect="1"/>
          </p:cNvPicPr>
          <p:nvPr/>
        </p:nvPicPr>
        <p:blipFill>
          <a:blip r:embed="rId7" cstate="print">
            <a:extLst>
              <a:ext uri="{28A0092B-C50C-407E-A947-70E740481C1C}">
                <a14:useLocalDpi xmlns:a14="http://schemas.microsoft.com/office/drawing/2010/main" val="0"/>
              </a:ext>
            </a:extLst>
          </a:blip>
          <a:srcRect l="61" t="-6827" r="-1" b="-6827"/>
          <a:stretch>
            <a:fillRect/>
          </a:stretch>
        </p:blipFill>
        <p:spPr>
          <a:xfrm>
            <a:off x="15715266"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32" name="Subtitle text about project">
            <a:extLst>
              <a:ext uri="{FF2B5EF4-FFF2-40B4-BE49-F238E27FC236}">
                <a16:creationId xmlns:a16="http://schemas.microsoft.com/office/drawing/2014/main" id="{AC165B65-5DA0-DF0D-158B-7646A3FBA56E}"/>
              </a:ext>
            </a:extLst>
          </p:cNvPr>
          <p:cNvSpPr txBox="1"/>
          <p:nvPr/>
        </p:nvSpPr>
        <p:spPr>
          <a:xfrm>
            <a:off x="6107833"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33"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DAF10429-F946-F5DE-1F27-A5B387363A4A}"/>
              </a:ext>
            </a:extLst>
          </p:cNvPr>
          <p:cNvSpPr txBox="1"/>
          <p:nvPr/>
        </p:nvSpPr>
        <p:spPr>
          <a:xfrm>
            <a:off x="6215438" y="5867400"/>
            <a:ext cx="12252371" cy="548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a:t>
            </a:r>
            <a:endParaRPr dirty="0"/>
          </a:p>
        </p:txBody>
      </p:sp>
      <p:sp>
        <p:nvSpPr>
          <p:cNvPr id="234" name="02">
            <a:extLst>
              <a:ext uri="{FF2B5EF4-FFF2-40B4-BE49-F238E27FC236}">
                <a16:creationId xmlns:a16="http://schemas.microsoft.com/office/drawing/2014/main" id="{4DA26935-567D-D5AB-6692-5E8E025BCB61}"/>
              </a:ext>
            </a:extLst>
          </p:cNvPr>
          <p:cNvSpPr txBox="1"/>
          <p:nvPr/>
        </p:nvSpPr>
        <p:spPr>
          <a:xfrm>
            <a:off x="6031633"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93" name="Прямоугольник">
            <a:extLst>
              <a:ext uri="{FF2B5EF4-FFF2-40B4-BE49-F238E27FC236}">
                <a16:creationId xmlns:a16="http://schemas.microsoft.com/office/drawing/2014/main" id="{65CA9C6B-56FA-359C-12CF-F85805E089C5}"/>
              </a:ext>
            </a:extLst>
          </p:cNvPr>
          <p:cNvSpPr/>
          <p:nvPr/>
        </p:nvSpPr>
        <p:spPr>
          <a:xfrm>
            <a:off x="19083763" y="1748038"/>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10274579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a:extLst>
            <a:ext uri="{FF2B5EF4-FFF2-40B4-BE49-F238E27FC236}">
              <a16:creationId xmlns:a16="http://schemas.microsoft.com/office/drawing/2014/main" id="{832B91BC-8C49-DF2B-93DF-CFED20C5C9A6}"/>
            </a:ext>
          </a:extLst>
        </p:cNvPr>
        <p:cNvGrpSpPr/>
        <p:nvPr/>
      </p:nvGrpSpPr>
      <p:grpSpPr>
        <a:xfrm>
          <a:off x="0" y="0"/>
          <a:ext cx="0" cy="0"/>
          <a:chOff x="0" y="0"/>
          <a:chExt cx="0" cy="0"/>
        </a:xfrm>
      </p:grpSpPr>
      <p:sp>
        <p:nvSpPr>
          <p:cNvPr id="244" name="Subtitle text about project">
            <a:extLst>
              <a:ext uri="{FF2B5EF4-FFF2-40B4-BE49-F238E27FC236}">
                <a16:creationId xmlns:a16="http://schemas.microsoft.com/office/drawing/2014/main" id="{E9C1B493-4D79-2E60-E581-5E2272E3445E}"/>
              </a:ext>
            </a:extLst>
          </p:cNvPr>
          <p:cNvSpPr txBox="1"/>
          <p:nvPr/>
        </p:nvSpPr>
        <p:spPr>
          <a:xfrm>
            <a:off x="20093105"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45"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AEFFEC81-6097-F066-FF93-CEE6E47B58ED}"/>
              </a:ext>
            </a:extLst>
          </p:cNvPr>
          <p:cNvSpPr txBox="1"/>
          <p:nvPr/>
        </p:nvSpPr>
        <p:spPr>
          <a:xfrm>
            <a:off x="20200710"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46" name="03">
            <a:extLst>
              <a:ext uri="{FF2B5EF4-FFF2-40B4-BE49-F238E27FC236}">
                <a16:creationId xmlns:a16="http://schemas.microsoft.com/office/drawing/2014/main" id="{C975CFC8-6F03-A5D8-98EC-851F3668235C}"/>
              </a:ext>
            </a:extLst>
          </p:cNvPr>
          <p:cNvSpPr txBox="1"/>
          <p:nvPr/>
        </p:nvSpPr>
        <p:spPr>
          <a:xfrm>
            <a:off x="20016905"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54" name="2">
            <a:extLst>
              <a:ext uri="{FF2B5EF4-FFF2-40B4-BE49-F238E27FC236}">
                <a16:creationId xmlns:a16="http://schemas.microsoft.com/office/drawing/2014/main" id="{545E0EA0-C525-8D51-4D95-01C2197513E6}"/>
              </a:ext>
            </a:extLst>
          </p:cNvPr>
          <p:cNvSpPr txBox="1"/>
          <p:nvPr/>
        </p:nvSpPr>
        <p:spPr>
          <a:xfrm>
            <a:off x="23139719"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3" name="Закругленный прямоугольник">
            <a:extLst>
              <a:ext uri="{FF2B5EF4-FFF2-40B4-BE49-F238E27FC236}">
                <a16:creationId xmlns:a16="http://schemas.microsoft.com/office/drawing/2014/main" id="{344EF185-451B-C025-D6D1-9944A4E9C1C3}"/>
              </a:ext>
            </a:extLst>
          </p:cNvPr>
          <p:cNvSpPr/>
          <p:nvPr/>
        </p:nvSpPr>
        <p:spPr>
          <a:xfrm>
            <a:off x="19555322"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 name="Закругленный прямоугольник">
            <a:extLst>
              <a:ext uri="{FF2B5EF4-FFF2-40B4-BE49-F238E27FC236}">
                <a16:creationId xmlns:a16="http://schemas.microsoft.com/office/drawing/2014/main" id="{C4DA5DA7-E6C4-0871-06E3-A57BF1FA42C2}"/>
              </a:ext>
            </a:extLst>
          </p:cNvPr>
          <p:cNvSpPr/>
          <p:nvPr/>
        </p:nvSpPr>
        <p:spPr>
          <a:xfrm>
            <a:off x="-8772428" y="2476671"/>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1" name="Subtitle text about project">
            <a:extLst>
              <a:ext uri="{FF2B5EF4-FFF2-40B4-BE49-F238E27FC236}">
                <a16:creationId xmlns:a16="http://schemas.microsoft.com/office/drawing/2014/main" id="{1C43EFDC-1A14-98C3-4EDF-977F0F6C4129}"/>
              </a:ext>
            </a:extLst>
          </p:cNvPr>
          <p:cNvSpPr txBox="1"/>
          <p:nvPr/>
        </p:nvSpPr>
        <p:spPr>
          <a:xfrm>
            <a:off x="5914752"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24"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7BB9623E-BF89-385C-1E43-C83A008A3AE9}"/>
              </a:ext>
            </a:extLst>
          </p:cNvPr>
          <p:cNvSpPr txBox="1"/>
          <p:nvPr/>
        </p:nvSpPr>
        <p:spPr>
          <a:xfrm>
            <a:off x="6022357"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25" name="03">
            <a:extLst>
              <a:ext uri="{FF2B5EF4-FFF2-40B4-BE49-F238E27FC236}">
                <a16:creationId xmlns:a16="http://schemas.microsoft.com/office/drawing/2014/main" id="{F8FC22E6-3EEA-9C7C-5297-0908AEC3BB18}"/>
              </a:ext>
            </a:extLst>
          </p:cNvPr>
          <p:cNvSpPr txBox="1"/>
          <p:nvPr/>
        </p:nvSpPr>
        <p:spPr>
          <a:xfrm>
            <a:off x="5838552"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27" name="Закругленный прямоугольник">
            <a:extLst>
              <a:ext uri="{FF2B5EF4-FFF2-40B4-BE49-F238E27FC236}">
                <a16:creationId xmlns:a16="http://schemas.microsoft.com/office/drawing/2014/main" id="{153ED653-722E-8A2C-F8E3-061483E98AA7}"/>
              </a:ext>
            </a:extLst>
          </p:cNvPr>
          <p:cNvSpPr/>
          <p:nvPr/>
        </p:nvSpPr>
        <p:spPr>
          <a:xfrm>
            <a:off x="5376969"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 name="2">
            <a:extLst>
              <a:ext uri="{FF2B5EF4-FFF2-40B4-BE49-F238E27FC236}">
                <a16:creationId xmlns:a16="http://schemas.microsoft.com/office/drawing/2014/main" id="{26039D01-CCB7-B6A2-CF7C-EE2008137EE2}"/>
              </a:ext>
            </a:extLst>
          </p:cNvPr>
          <p:cNvSpPr txBox="1"/>
          <p:nvPr/>
        </p:nvSpPr>
        <p:spPr>
          <a:xfrm>
            <a:off x="8990322"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pic>
        <p:nvPicPr>
          <p:cNvPr id="16" name="Picture Placeholder 4">
            <a:extLst>
              <a:ext uri="{FF2B5EF4-FFF2-40B4-BE49-F238E27FC236}">
                <a16:creationId xmlns:a16="http://schemas.microsoft.com/office/drawing/2014/main" id="{A02F0B45-BB19-7B40-F64C-697F88EA5C4C}"/>
              </a:ext>
            </a:extLst>
          </p:cNvPr>
          <p:cNvPicPr>
            <a:picLocks noChangeAspect="1"/>
          </p:cNvPicPr>
          <p:nvPr/>
        </p:nvPicPr>
        <p:blipFill>
          <a:blip r:embed="rId2" cstate="print">
            <a:extLst>
              <a:ext uri="{28A0092B-C50C-407E-A947-70E740481C1C}">
                <a14:useLocalDpi xmlns:a14="http://schemas.microsoft.com/office/drawing/2010/main" val="0"/>
              </a:ext>
            </a:extLst>
          </a:blip>
          <a:srcRect l="-113" t="-6835" r="-1" b="-6949"/>
          <a:stretch>
            <a:fillRect/>
          </a:stretch>
        </p:blipFill>
        <p:spPr>
          <a:xfrm>
            <a:off x="6241447"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17" name="Picture Placeholder 10">
            <a:extLst>
              <a:ext uri="{FF2B5EF4-FFF2-40B4-BE49-F238E27FC236}">
                <a16:creationId xmlns:a16="http://schemas.microsoft.com/office/drawing/2014/main" id="{5BC36A65-AE1A-C518-EA48-761CABC8D491}"/>
              </a:ext>
            </a:extLst>
          </p:cNvPr>
          <p:cNvPicPr>
            <a:picLocks noChangeAspect="1"/>
          </p:cNvPicPr>
          <p:nvPr/>
        </p:nvPicPr>
        <p:blipFill>
          <a:blip r:embed="rId3" cstate="print">
            <a:extLst>
              <a:ext uri="{28A0092B-C50C-407E-A947-70E740481C1C}">
                <a14:useLocalDpi xmlns:a14="http://schemas.microsoft.com/office/drawing/2010/main" val="0"/>
              </a:ext>
            </a:extLst>
          </a:blip>
          <a:srcRect l="-62" t="-8256" r="-1333" b="-6984"/>
          <a:stretch>
            <a:fillRect/>
          </a:stretch>
        </p:blipFill>
        <p:spPr>
          <a:xfrm>
            <a:off x="9408509"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18" name="Picture Placeholder 12">
            <a:extLst>
              <a:ext uri="{FF2B5EF4-FFF2-40B4-BE49-F238E27FC236}">
                <a16:creationId xmlns:a16="http://schemas.microsoft.com/office/drawing/2014/main" id="{6B7B74D0-14AD-DE40-A810-129AF4382EA9}"/>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12575572"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19" name="Picture Placeholder 21">
            <a:extLst>
              <a:ext uri="{FF2B5EF4-FFF2-40B4-BE49-F238E27FC236}">
                <a16:creationId xmlns:a16="http://schemas.microsoft.com/office/drawing/2014/main" id="{62391732-1DAD-B316-66C5-FB6ED0DCA0CF}"/>
              </a:ext>
            </a:extLst>
          </p:cNvPr>
          <p:cNvPicPr>
            <a:picLocks noChangeAspect="1"/>
          </p:cNvPicPr>
          <p:nvPr/>
        </p:nvPicPr>
        <p:blipFill>
          <a:blip r:embed="rId5" cstate="print">
            <a:extLst>
              <a:ext uri="{28A0092B-C50C-407E-A947-70E740481C1C}">
                <a14:useLocalDpi xmlns:a14="http://schemas.microsoft.com/office/drawing/2010/main" val="0"/>
              </a:ext>
            </a:extLst>
          </a:blip>
          <a:srcRect t="-6861" b="-6861"/>
          <a:stretch>
            <a:fillRect/>
          </a:stretch>
        </p:blipFill>
        <p:spPr>
          <a:xfrm>
            <a:off x="15744222"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0" name="Subtitle text about project">
            <a:extLst>
              <a:ext uri="{FF2B5EF4-FFF2-40B4-BE49-F238E27FC236}">
                <a16:creationId xmlns:a16="http://schemas.microsoft.com/office/drawing/2014/main" id="{864B69C3-A275-11A2-F0E3-C7473C2FAA9A}"/>
              </a:ext>
            </a:extLst>
          </p:cNvPr>
          <p:cNvSpPr txBox="1"/>
          <p:nvPr/>
        </p:nvSpPr>
        <p:spPr>
          <a:xfrm>
            <a:off x="6136789" y="3914874"/>
            <a:ext cx="12252371"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Cross-platform development with VS Code + Expo</a:t>
            </a:r>
            <a:endParaRPr dirty="0"/>
          </a:p>
        </p:txBody>
      </p:sp>
      <p:sp>
        <p:nvSpPr>
          <p:cNvPr id="21"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8A651340-C749-D1DF-FCB6-0D66A6206F6F}"/>
              </a:ext>
            </a:extLst>
          </p:cNvPr>
          <p:cNvSpPr txBox="1"/>
          <p:nvPr/>
        </p:nvSpPr>
        <p:spPr>
          <a:xfrm>
            <a:off x="6244394"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built in a single codebase that works for both Android and iOS, simplifying development, updates, and maintenance.</a:t>
            </a:r>
            <a:endParaRPr dirty="0"/>
          </a:p>
        </p:txBody>
      </p:sp>
      <p:sp>
        <p:nvSpPr>
          <p:cNvPr id="22" name="02">
            <a:extLst>
              <a:ext uri="{FF2B5EF4-FFF2-40B4-BE49-F238E27FC236}">
                <a16:creationId xmlns:a16="http://schemas.microsoft.com/office/drawing/2014/main" id="{8D7E8F41-95F8-1B50-4851-6F40B1F2DFA7}"/>
              </a:ext>
            </a:extLst>
          </p:cNvPr>
          <p:cNvSpPr txBox="1"/>
          <p:nvPr/>
        </p:nvSpPr>
        <p:spPr>
          <a:xfrm>
            <a:off x="6060589"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3</a:t>
            </a:r>
            <a:endParaRPr dirty="0">
              <a:solidFill>
                <a:srgbClr val="92278F"/>
              </a:solidFill>
            </a:endParaRPr>
          </a:p>
        </p:txBody>
      </p:sp>
      <p:sp>
        <p:nvSpPr>
          <p:cNvPr id="235" name="2">
            <a:extLst>
              <a:ext uri="{FF2B5EF4-FFF2-40B4-BE49-F238E27FC236}">
                <a16:creationId xmlns:a16="http://schemas.microsoft.com/office/drawing/2014/main" id="{B76CC90C-575B-5A65-319B-460E57EABC0B}"/>
              </a:ext>
            </a:extLst>
          </p:cNvPr>
          <p:cNvSpPr txBox="1"/>
          <p:nvPr/>
        </p:nvSpPr>
        <p:spPr>
          <a:xfrm>
            <a:off x="-5188031"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pic>
        <p:nvPicPr>
          <p:cNvPr id="237" name="Picture Placeholder 4">
            <a:extLst>
              <a:ext uri="{FF2B5EF4-FFF2-40B4-BE49-F238E27FC236}">
                <a16:creationId xmlns:a16="http://schemas.microsoft.com/office/drawing/2014/main" id="{3AAAAE4C-ED0D-1093-1C4E-5A6F7D232C1D}"/>
              </a:ext>
            </a:extLst>
          </p:cNvPr>
          <p:cNvPicPr>
            <a:picLocks noChangeAspect="1"/>
          </p:cNvPicPr>
          <p:nvPr/>
        </p:nvPicPr>
        <p:blipFill>
          <a:blip r:embed="rId6" cstate="print">
            <a:extLst>
              <a:ext uri="{28A0092B-C50C-407E-A947-70E740481C1C}">
                <a14:useLocalDpi xmlns:a14="http://schemas.microsoft.com/office/drawing/2010/main" val="0"/>
              </a:ext>
            </a:extLst>
          </a:blip>
          <a:srcRect l="-113" t="-6926" r="-61" b="-6926"/>
          <a:stretch>
            <a:fillRect/>
          </a:stretch>
        </p:blipFill>
        <p:spPr>
          <a:xfrm>
            <a:off x="-7936906"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38" name="Picture Placeholder 10">
            <a:extLst>
              <a:ext uri="{FF2B5EF4-FFF2-40B4-BE49-F238E27FC236}">
                <a16:creationId xmlns:a16="http://schemas.microsoft.com/office/drawing/2014/main" id="{7DFE6831-D2D6-3C35-FFC8-D7792FDE74E3}"/>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4769844"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39" name="Picture Placeholder 12">
            <a:extLst>
              <a:ext uri="{FF2B5EF4-FFF2-40B4-BE49-F238E27FC236}">
                <a16:creationId xmlns:a16="http://schemas.microsoft.com/office/drawing/2014/main" id="{7B65A61A-8DFE-984F-D3A3-6CEA729DF569}"/>
              </a:ext>
            </a:extLst>
          </p:cNvPr>
          <p:cNvPicPr>
            <a:picLocks noChangeAspect="1"/>
          </p:cNvPicPr>
          <p:nvPr/>
        </p:nvPicPr>
        <p:blipFill>
          <a:blip r:embed="rId2" cstate="print">
            <a:extLst>
              <a:ext uri="{28A0092B-C50C-407E-A947-70E740481C1C}">
                <a14:useLocalDpi xmlns:a14="http://schemas.microsoft.com/office/drawing/2010/main" val="0"/>
              </a:ext>
            </a:extLst>
          </a:blip>
          <a:srcRect t="-6827" b="-6827"/>
          <a:stretch>
            <a:fillRect/>
          </a:stretch>
        </p:blipFill>
        <p:spPr>
          <a:xfrm>
            <a:off x="-1602781"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40" name="Picture Placeholder 21">
            <a:extLst>
              <a:ext uri="{FF2B5EF4-FFF2-40B4-BE49-F238E27FC236}">
                <a16:creationId xmlns:a16="http://schemas.microsoft.com/office/drawing/2014/main" id="{E754D2C0-4FDF-A1EF-7E8D-688D85C8F912}"/>
              </a:ext>
            </a:extLst>
          </p:cNvPr>
          <p:cNvPicPr>
            <a:picLocks noChangeAspect="1"/>
          </p:cNvPicPr>
          <p:nvPr/>
        </p:nvPicPr>
        <p:blipFill>
          <a:blip r:embed="rId7" cstate="print">
            <a:extLst>
              <a:ext uri="{28A0092B-C50C-407E-A947-70E740481C1C}">
                <a14:useLocalDpi xmlns:a14="http://schemas.microsoft.com/office/drawing/2010/main" val="0"/>
              </a:ext>
            </a:extLst>
          </a:blip>
          <a:srcRect l="61" t="-6827" r="-1" b="-6827"/>
          <a:stretch>
            <a:fillRect/>
          </a:stretch>
        </p:blipFill>
        <p:spPr>
          <a:xfrm>
            <a:off x="1565869"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41" name="Subtitle text about project">
            <a:extLst>
              <a:ext uri="{FF2B5EF4-FFF2-40B4-BE49-F238E27FC236}">
                <a16:creationId xmlns:a16="http://schemas.microsoft.com/office/drawing/2014/main" id="{D108F07F-40CD-F269-ED8B-0E48BCCF7F15}"/>
              </a:ext>
            </a:extLst>
          </p:cNvPr>
          <p:cNvSpPr txBox="1"/>
          <p:nvPr/>
        </p:nvSpPr>
        <p:spPr>
          <a:xfrm>
            <a:off x="-8041564"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42"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5ABB9921-CE3A-4743-4913-9D2F47D03A52}"/>
              </a:ext>
            </a:extLst>
          </p:cNvPr>
          <p:cNvSpPr txBox="1"/>
          <p:nvPr/>
        </p:nvSpPr>
        <p:spPr>
          <a:xfrm>
            <a:off x="-7933959" y="5867400"/>
            <a:ext cx="12252371" cy="548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a:t>
            </a:r>
            <a:endParaRPr dirty="0"/>
          </a:p>
        </p:txBody>
      </p:sp>
      <p:sp>
        <p:nvSpPr>
          <p:cNvPr id="243" name="02">
            <a:extLst>
              <a:ext uri="{FF2B5EF4-FFF2-40B4-BE49-F238E27FC236}">
                <a16:creationId xmlns:a16="http://schemas.microsoft.com/office/drawing/2014/main" id="{95902E6F-F00F-EDB5-DBB2-983122A30273}"/>
              </a:ext>
            </a:extLst>
          </p:cNvPr>
          <p:cNvSpPr txBox="1"/>
          <p:nvPr/>
        </p:nvSpPr>
        <p:spPr>
          <a:xfrm>
            <a:off x="-8117764"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12" name="Прямоугольник">
            <a:extLst>
              <a:ext uri="{FF2B5EF4-FFF2-40B4-BE49-F238E27FC236}">
                <a16:creationId xmlns:a16="http://schemas.microsoft.com/office/drawing/2014/main" id="{028F3CD3-0238-0974-6255-3E5972D5A8EF}"/>
              </a:ext>
            </a:extLst>
          </p:cNvPr>
          <p:cNvSpPr/>
          <p:nvPr/>
        </p:nvSpPr>
        <p:spPr>
          <a:xfrm>
            <a:off x="22958" y="1748037"/>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8" name="2">
            <a:extLst>
              <a:ext uri="{FF2B5EF4-FFF2-40B4-BE49-F238E27FC236}">
                <a16:creationId xmlns:a16="http://schemas.microsoft.com/office/drawing/2014/main" id="{3E9E886B-8FEE-E705-0045-BE851C0AE51E}"/>
              </a:ext>
            </a:extLst>
          </p:cNvPr>
          <p:cNvSpPr txBox="1"/>
          <p:nvPr/>
        </p:nvSpPr>
        <p:spPr>
          <a:xfrm>
            <a:off x="23098668" y="8585028"/>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pic>
        <p:nvPicPr>
          <p:cNvPr id="249" name="Picture Placeholder 4">
            <a:extLst>
              <a:ext uri="{FF2B5EF4-FFF2-40B4-BE49-F238E27FC236}">
                <a16:creationId xmlns:a16="http://schemas.microsoft.com/office/drawing/2014/main" id="{2157A1E3-6D80-CD86-CAEF-CB99B229BCD4}"/>
              </a:ext>
            </a:extLst>
          </p:cNvPr>
          <p:cNvPicPr>
            <a:picLocks noChangeAspect="1"/>
          </p:cNvPicPr>
          <p:nvPr/>
        </p:nvPicPr>
        <p:blipFill>
          <a:blip r:embed="rId6" cstate="print">
            <a:extLst>
              <a:ext uri="{28A0092B-C50C-407E-A947-70E740481C1C}">
                <a14:useLocalDpi xmlns:a14="http://schemas.microsoft.com/office/drawing/2010/main" val="0"/>
              </a:ext>
            </a:extLst>
          </a:blip>
          <a:srcRect l="-113" t="-6926" r="-61" b="-6926"/>
          <a:stretch>
            <a:fillRect/>
          </a:stretch>
        </p:blipFill>
        <p:spPr>
          <a:xfrm>
            <a:off x="20349793"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0" name="Picture Placeholder 10">
            <a:extLst>
              <a:ext uri="{FF2B5EF4-FFF2-40B4-BE49-F238E27FC236}">
                <a16:creationId xmlns:a16="http://schemas.microsoft.com/office/drawing/2014/main" id="{1FB20701-ACE3-1D6B-853C-6741DC963B5E}"/>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23516855"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1" name="Picture Placeholder 12">
            <a:extLst>
              <a:ext uri="{FF2B5EF4-FFF2-40B4-BE49-F238E27FC236}">
                <a16:creationId xmlns:a16="http://schemas.microsoft.com/office/drawing/2014/main" id="{CC409E27-754A-A39C-0D4C-8178992385F2}"/>
              </a:ext>
            </a:extLst>
          </p:cNvPr>
          <p:cNvPicPr>
            <a:picLocks noChangeAspect="1"/>
          </p:cNvPicPr>
          <p:nvPr/>
        </p:nvPicPr>
        <p:blipFill>
          <a:blip r:embed="rId2" cstate="print">
            <a:extLst>
              <a:ext uri="{28A0092B-C50C-407E-A947-70E740481C1C}">
                <a14:useLocalDpi xmlns:a14="http://schemas.microsoft.com/office/drawing/2010/main" val="0"/>
              </a:ext>
            </a:extLst>
          </a:blip>
          <a:srcRect t="-6827" b="-6827"/>
          <a:stretch>
            <a:fillRect/>
          </a:stretch>
        </p:blipFill>
        <p:spPr>
          <a:xfrm>
            <a:off x="26683918"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2" name="Picture Placeholder 21">
            <a:extLst>
              <a:ext uri="{FF2B5EF4-FFF2-40B4-BE49-F238E27FC236}">
                <a16:creationId xmlns:a16="http://schemas.microsoft.com/office/drawing/2014/main" id="{862B4EE8-F9DA-67D0-CD25-885245EF4E81}"/>
              </a:ext>
            </a:extLst>
          </p:cNvPr>
          <p:cNvPicPr>
            <a:picLocks noChangeAspect="1"/>
          </p:cNvPicPr>
          <p:nvPr/>
        </p:nvPicPr>
        <p:blipFill>
          <a:blip r:embed="rId7" cstate="print">
            <a:extLst>
              <a:ext uri="{28A0092B-C50C-407E-A947-70E740481C1C}">
                <a14:useLocalDpi xmlns:a14="http://schemas.microsoft.com/office/drawing/2010/main" val="0"/>
              </a:ext>
            </a:extLst>
          </a:blip>
          <a:srcRect l="61" t="-6827" r="-1" b="-6827"/>
          <a:stretch>
            <a:fillRect/>
          </a:stretch>
        </p:blipFill>
        <p:spPr>
          <a:xfrm>
            <a:off x="29852568" y="7813604"/>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53" name="Subtitle text about project">
            <a:extLst>
              <a:ext uri="{FF2B5EF4-FFF2-40B4-BE49-F238E27FC236}">
                <a16:creationId xmlns:a16="http://schemas.microsoft.com/office/drawing/2014/main" id="{8D4C5067-7986-03D7-5B6D-C224D4A2FB4B}"/>
              </a:ext>
            </a:extLst>
          </p:cNvPr>
          <p:cNvSpPr txBox="1"/>
          <p:nvPr/>
        </p:nvSpPr>
        <p:spPr>
          <a:xfrm>
            <a:off x="20245135" y="4338268"/>
            <a:ext cx="12713954"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iOS version already fully functional</a:t>
            </a:r>
            <a:endParaRPr dirty="0"/>
          </a:p>
        </p:txBody>
      </p:sp>
      <p:sp>
        <p:nvSpPr>
          <p:cNvPr id="255"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8CA5B90E-879A-870E-3062-62887EC1516E}"/>
              </a:ext>
            </a:extLst>
          </p:cNvPr>
          <p:cNvSpPr txBox="1"/>
          <p:nvPr/>
        </p:nvSpPr>
        <p:spPr>
          <a:xfrm>
            <a:off x="20352740" y="5829129"/>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same codebase works 100% on iOS, reducing development effort and ensuring feature parity across platforms.</a:t>
            </a:r>
            <a:endParaRPr dirty="0"/>
          </a:p>
        </p:txBody>
      </p:sp>
      <p:sp>
        <p:nvSpPr>
          <p:cNvPr id="288" name="02">
            <a:extLst>
              <a:ext uri="{FF2B5EF4-FFF2-40B4-BE49-F238E27FC236}">
                <a16:creationId xmlns:a16="http://schemas.microsoft.com/office/drawing/2014/main" id="{ACFF6D71-1C67-F848-04ED-523539A79794}"/>
              </a:ext>
            </a:extLst>
          </p:cNvPr>
          <p:cNvSpPr txBox="1"/>
          <p:nvPr/>
        </p:nvSpPr>
        <p:spPr>
          <a:xfrm>
            <a:off x="20168935" y="2901681"/>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4</a:t>
            </a:r>
            <a:endParaRPr dirty="0">
              <a:solidFill>
                <a:srgbClr val="92278F"/>
              </a:solidFill>
            </a:endParaRPr>
          </a:p>
        </p:txBody>
      </p:sp>
      <p:sp>
        <p:nvSpPr>
          <p:cNvPr id="293" name="Прямоугольник">
            <a:extLst>
              <a:ext uri="{FF2B5EF4-FFF2-40B4-BE49-F238E27FC236}">
                <a16:creationId xmlns:a16="http://schemas.microsoft.com/office/drawing/2014/main" id="{A0AF9887-A2FE-1990-F503-EB8E6F6EC427}"/>
              </a:ext>
            </a:extLst>
          </p:cNvPr>
          <p:cNvSpPr/>
          <p:nvPr/>
        </p:nvSpPr>
        <p:spPr>
          <a:xfrm>
            <a:off x="19083763" y="1748038"/>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0214926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a:extLst>
            <a:ext uri="{FF2B5EF4-FFF2-40B4-BE49-F238E27FC236}">
              <a16:creationId xmlns:a16="http://schemas.microsoft.com/office/drawing/2014/main" id="{81223002-DA8A-DE60-83E2-1E39D6D46239}"/>
            </a:ext>
          </a:extLst>
        </p:cNvPr>
        <p:cNvGrpSpPr/>
        <p:nvPr/>
      </p:nvGrpSpPr>
      <p:grpSpPr>
        <a:xfrm>
          <a:off x="0" y="0"/>
          <a:ext cx="0" cy="0"/>
          <a:chOff x="0" y="0"/>
          <a:chExt cx="0" cy="0"/>
        </a:xfrm>
      </p:grpSpPr>
      <p:sp>
        <p:nvSpPr>
          <p:cNvPr id="244" name="Subtitle text about project">
            <a:extLst>
              <a:ext uri="{FF2B5EF4-FFF2-40B4-BE49-F238E27FC236}">
                <a16:creationId xmlns:a16="http://schemas.microsoft.com/office/drawing/2014/main" id="{622F1C73-C40E-8605-EB57-C7A80EA2FD0B}"/>
              </a:ext>
            </a:extLst>
          </p:cNvPr>
          <p:cNvSpPr txBox="1"/>
          <p:nvPr/>
        </p:nvSpPr>
        <p:spPr>
          <a:xfrm>
            <a:off x="20093105"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45"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05DEAA85-47BC-D710-D82D-5CC45EBBC1B7}"/>
              </a:ext>
            </a:extLst>
          </p:cNvPr>
          <p:cNvSpPr txBox="1"/>
          <p:nvPr/>
        </p:nvSpPr>
        <p:spPr>
          <a:xfrm>
            <a:off x="20200710"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46" name="03">
            <a:extLst>
              <a:ext uri="{FF2B5EF4-FFF2-40B4-BE49-F238E27FC236}">
                <a16:creationId xmlns:a16="http://schemas.microsoft.com/office/drawing/2014/main" id="{9B304253-344E-CF0A-E21F-A03847A74161}"/>
              </a:ext>
            </a:extLst>
          </p:cNvPr>
          <p:cNvSpPr txBox="1"/>
          <p:nvPr/>
        </p:nvSpPr>
        <p:spPr>
          <a:xfrm>
            <a:off x="20016905"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54" name="2">
            <a:extLst>
              <a:ext uri="{FF2B5EF4-FFF2-40B4-BE49-F238E27FC236}">
                <a16:creationId xmlns:a16="http://schemas.microsoft.com/office/drawing/2014/main" id="{6D39400D-5D33-0883-9EC9-1E3CBD82789B}"/>
              </a:ext>
            </a:extLst>
          </p:cNvPr>
          <p:cNvSpPr txBox="1"/>
          <p:nvPr/>
        </p:nvSpPr>
        <p:spPr>
          <a:xfrm>
            <a:off x="23139719"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3" name="Закругленный прямоугольник">
            <a:extLst>
              <a:ext uri="{FF2B5EF4-FFF2-40B4-BE49-F238E27FC236}">
                <a16:creationId xmlns:a16="http://schemas.microsoft.com/office/drawing/2014/main" id="{3F453815-7B5A-6BD3-D02E-28D332B5D895}"/>
              </a:ext>
            </a:extLst>
          </p:cNvPr>
          <p:cNvSpPr/>
          <p:nvPr/>
        </p:nvSpPr>
        <p:spPr>
          <a:xfrm>
            <a:off x="19555322"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2" name="Закругленный прямоугольник">
            <a:extLst>
              <a:ext uri="{FF2B5EF4-FFF2-40B4-BE49-F238E27FC236}">
                <a16:creationId xmlns:a16="http://schemas.microsoft.com/office/drawing/2014/main" id="{BC2B50B3-1FD7-A584-8F88-9B62E213EF20}"/>
              </a:ext>
            </a:extLst>
          </p:cNvPr>
          <p:cNvSpPr/>
          <p:nvPr/>
        </p:nvSpPr>
        <p:spPr>
          <a:xfrm>
            <a:off x="-8772428" y="2476671"/>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1" name="Subtitle text about project">
            <a:extLst>
              <a:ext uri="{FF2B5EF4-FFF2-40B4-BE49-F238E27FC236}">
                <a16:creationId xmlns:a16="http://schemas.microsoft.com/office/drawing/2014/main" id="{0A294D1F-2B70-805F-AFAD-9E751B06C36C}"/>
              </a:ext>
            </a:extLst>
          </p:cNvPr>
          <p:cNvSpPr txBox="1"/>
          <p:nvPr/>
        </p:nvSpPr>
        <p:spPr>
          <a:xfrm>
            <a:off x="5914752"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24"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9B0A56B8-6118-1443-8020-8F609997F2C9}"/>
              </a:ext>
            </a:extLst>
          </p:cNvPr>
          <p:cNvSpPr txBox="1"/>
          <p:nvPr/>
        </p:nvSpPr>
        <p:spPr>
          <a:xfrm>
            <a:off x="6022357"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25" name="03">
            <a:extLst>
              <a:ext uri="{FF2B5EF4-FFF2-40B4-BE49-F238E27FC236}">
                <a16:creationId xmlns:a16="http://schemas.microsoft.com/office/drawing/2014/main" id="{FD122B96-6E11-46A3-510B-27D0DE98CE1A}"/>
              </a:ext>
            </a:extLst>
          </p:cNvPr>
          <p:cNvSpPr txBox="1"/>
          <p:nvPr/>
        </p:nvSpPr>
        <p:spPr>
          <a:xfrm>
            <a:off x="5838552"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27" name="Закругленный прямоугольник">
            <a:extLst>
              <a:ext uri="{FF2B5EF4-FFF2-40B4-BE49-F238E27FC236}">
                <a16:creationId xmlns:a16="http://schemas.microsoft.com/office/drawing/2014/main" id="{A86CED3A-422E-A20F-A0CA-F137BB3CD10F}"/>
              </a:ext>
            </a:extLst>
          </p:cNvPr>
          <p:cNvSpPr/>
          <p:nvPr/>
        </p:nvSpPr>
        <p:spPr>
          <a:xfrm>
            <a:off x="5376969"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 name="2">
            <a:extLst>
              <a:ext uri="{FF2B5EF4-FFF2-40B4-BE49-F238E27FC236}">
                <a16:creationId xmlns:a16="http://schemas.microsoft.com/office/drawing/2014/main" id="{21D700E5-F742-EA01-02D3-8498774463C4}"/>
              </a:ext>
            </a:extLst>
          </p:cNvPr>
          <p:cNvSpPr txBox="1"/>
          <p:nvPr/>
        </p:nvSpPr>
        <p:spPr>
          <a:xfrm>
            <a:off x="8990322"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35" name="2">
            <a:extLst>
              <a:ext uri="{FF2B5EF4-FFF2-40B4-BE49-F238E27FC236}">
                <a16:creationId xmlns:a16="http://schemas.microsoft.com/office/drawing/2014/main" id="{35C3F899-3731-F354-4708-0211080AB905}"/>
              </a:ext>
            </a:extLst>
          </p:cNvPr>
          <p:cNvSpPr txBox="1"/>
          <p:nvPr/>
        </p:nvSpPr>
        <p:spPr>
          <a:xfrm>
            <a:off x="-5188031"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43" name="02">
            <a:extLst>
              <a:ext uri="{FF2B5EF4-FFF2-40B4-BE49-F238E27FC236}">
                <a16:creationId xmlns:a16="http://schemas.microsoft.com/office/drawing/2014/main" id="{0BE6EC97-F3DB-E3BD-6DF9-801478FD3BCB}"/>
              </a:ext>
            </a:extLst>
          </p:cNvPr>
          <p:cNvSpPr txBox="1"/>
          <p:nvPr/>
        </p:nvSpPr>
        <p:spPr>
          <a:xfrm>
            <a:off x="-8117764"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3</a:t>
            </a:r>
            <a:endParaRPr dirty="0">
              <a:solidFill>
                <a:srgbClr val="92278F"/>
              </a:solidFill>
            </a:endParaRPr>
          </a:p>
        </p:txBody>
      </p:sp>
      <p:sp>
        <p:nvSpPr>
          <p:cNvPr id="248" name="2">
            <a:extLst>
              <a:ext uri="{FF2B5EF4-FFF2-40B4-BE49-F238E27FC236}">
                <a16:creationId xmlns:a16="http://schemas.microsoft.com/office/drawing/2014/main" id="{12BAE6C4-E3B1-F445-1DF0-62CF6FE58A42}"/>
              </a:ext>
            </a:extLst>
          </p:cNvPr>
          <p:cNvSpPr txBox="1"/>
          <p:nvPr/>
        </p:nvSpPr>
        <p:spPr>
          <a:xfrm>
            <a:off x="23098668" y="8585028"/>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pic>
        <p:nvPicPr>
          <p:cNvPr id="249" name="Picture Placeholder 4">
            <a:extLst>
              <a:ext uri="{FF2B5EF4-FFF2-40B4-BE49-F238E27FC236}">
                <a16:creationId xmlns:a16="http://schemas.microsoft.com/office/drawing/2014/main" id="{E688502A-8A1C-98A9-3DA5-C440A1F3AEC3}"/>
              </a:ext>
            </a:extLst>
          </p:cNvPr>
          <p:cNvPicPr>
            <a:picLocks noChangeAspect="1"/>
          </p:cNvPicPr>
          <p:nvPr/>
        </p:nvPicPr>
        <p:blipFill>
          <a:blip r:embed="rId2" cstate="print">
            <a:extLst>
              <a:ext uri="{28A0092B-C50C-407E-A947-70E740481C1C}">
                <a14:useLocalDpi xmlns:a14="http://schemas.microsoft.com/office/drawing/2010/main" val="0"/>
              </a:ext>
            </a:extLst>
          </a:blip>
          <a:srcRect l="-113" t="-6835" r="-1" b="-6949"/>
          <a:stretch>
            <a:fillRect/>
          </a:stretch>
        </p:blipFill>
        <p:spPr>
          <a:xfrm>
            <a:off x="20349793"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0" name="Picture Placeholder 10">
            <a:extLst>
              <a:ext uri="{FF2B5EF4-FFF2-40B4-BE49-F238E27FC236}">
                <a16:creationId xmlns:a16="http://schemas.microsoft.com/office/drawing/2014/main" id="{DB95BDAA-D8DB-A73B-A100-03CA2246290A}"/>
              </a:ext>
            </a:extLst>
          </p:cNvPr>
          <p:cNvPicPr>
            <a:picLocks noChangeAspect="1"/>
          </p:cNvPicPr>
          <p:nvPr/>
        </p:nvPicPr>
        <p:blipFill>
          <a:blip r:embed="rId3" cstate="print">
            <a:extLst>
              <a:ext uri="{28A0092B-C50C-407E-A947-70E740481C1C}">
                <a14:useLocalDpi xmlns:a14="http://schemas.microsoft.com/office/drawing/2010/main" val="0"/>
              </a:ext>
            </a:extLst>
          </a:blip>
          <a:srcRect t="-6826" b="-6828"/>
          <a:stretch>
            <a:fillRect/>
          </a:stretch>
        </p:blipFill>
        <p:spPr>
          <a:xfrm>
            <a:off x="23516855"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1" name="Picture Placeholder 12">
            <a:extLst>
              <a:ext uri="{FF2B5EF4-FFF2-40B4-BE49-F238E27FC236}">
                <a16:creationId xmlns:a16="http://schemas.microsoft.com/office/drawing/2014/main" id="{6FE6AA10-92D7-CF8E-44CA-D16FC5A2B518}"/>
              </a:ext>
            </a:extLst>
          </p:cNvPr>
          <p:cNvPicPr>
            <a:picLocks noChangeAspect="1"/>
          </p:cNvPicPr>
          <p:nvPr/>
        </p:nvPicPr>
        <p:blipFill>
          <a:blip r:embed="rId4" cstate="print">
            <a:extLst>
              <a:ext uri="{28A0092B-C50C-407E-A947-70E740481C1C}">
                <a14:useLocalDpi xmlns:a14="http://schemas.microsoft.com/office/drawing/2010/main" val="0"/>
              </a:ext>
            </a:extLst>
          </a:blip>
          <a:srcRect t="-6913" r="-61" b="-6973"/>
          <a:stretch>
            <a:fillRect/>
          </a:stretch>
        </p:blipFill>
        <p:spPr>
          <a:xfrm>
            <a:off x="26683918"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2" name="Picture Placeholder 21">
            <a:extLst>
              <a:ext uri="{FF2B5EF4-FFF2-40B4-BE49-F238E27FC236}">
                <a16:creationId xmlns:a16="http://schemas.microsoft.com/office/drawing/2014/main" id="{0C3B6B28-7ABA-FA08-4530-20F587318CA9}"/>
              </a:ext>
            </a:extLst>
          </p:cNvPr>
          <p:cNvPicPr>
            <a:picLocks noChangeAspect="1"/>
          </p:cNvPicPr>
          <p:nvPr/>
        </p:nvPicPr>
        <p:blipFill>
          <a:blip r:embed="rId5" cstate="print">
            <a:extLst>
              <a:ext uri="{28A0092B-C50C-407E-A947-70E740481C1C}">
                <a14:useLocalDpi xmlns:a14="http://schemas.microsoft.com/office/drawing/2010/main" val="0"/>
              </a:ext>
            </a:extLst>
          </a:blip>
          <a:srcRect t="-6861" b="-6861"/>
          <a:stretch>
            <a:fillRect/>
          </a:stretch>
        </p:blipFill>
        <p:spPr>
          <a:xfrm>
            <a:off x="29852568" y="7813604"/>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53" name="Subtitle text about project">
            <a:extLst>
              <a:ext uri="{FF2B5EF4-FFF2-40B4-BE49-F238E27FC236}">
                <a16:creationId xmlns:a16="http://schemas.microsoft.com/office/drawing/2014/main" id="{C54D9278-0147-D8F6-3E2B-ABEB5EDFF401}"/>
              </a:ext>
            </a:extLst>
          </p:cNvPr>
          <p:cNvSpPr txBox="1"/>
          <p:nvPr/>
        </p:nvSpPr>
        <p:spPr>
          <a:xfrm>
            <a:off x="20245135" y="3876603"/>
            <a:ext cx="12713954"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Apple Developer account required to publish</a:t>
            </a:r>
            <a:endParaRPr dirty="0"/>
          </a:p>
        </p:txBody>
      </p:sp>
      <p:sp>
        <p:nvSpPr>
          <p:cNvPr id="255"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D4C3578D-6193-4BE0-AD50-ACC87DC65074}"/>
              </a:ext>
            </a:extLst>
          </p:cNvPr>
          <p:cNvSpPr txBox="1"/>
          <p:nvPr/>
        </p:nvSpPr>
        <p:spPr>
          <a:xfrm>
            <a:off x="20352740" y="5829129"/>
            <a:ext cx="12252371" cy="548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A $99/year Apple Developer fee is needed to release the app on the App Store.</a:t>
            </a:r>
            <a:endParaRPr dirty="0"/>
          </a:p>
        </p:txBody>
      </p:sp>
      <p:sp>
        <p:nvSpPr>
          <p:cNvPr id="288" name="02">
            <a:extLst>
              <a:ext uri="{FF2B5EF4-FFF2-40B4-BE49-F238E27FC236}">
                <a16:creationId xmlns:a16="http://schemas.microsoft.com/office/drawing/2014/main" id="{0DC3BBB9-5F3D-DAD3-5AE4-96B18917BD77}"/>
              </a:ext>
            </a:extLst>
          </p:cNvPr>
          <p:cNvSpPr txBox="1"/>
          <p:nvPr/>
        </p:nvSpPr>
        <p:spPr>
          <a:xfrm>
            <a:off x="20168935" y="2901681"/>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5</a:t>
            </a:r>
            <a:endParaRPr dirty="0">
              <a:solidFill>
                <a:srgbClr val="92278F"/>
              </a:solidFill>
            </a:endParaRPr>
          </a:p>
        </p:txBody>
      </p:sp>
      <p:pic>
        <p:nvPicPr>
          <p:cNvPr id="5" name="Picture Placeholder 4">
            <a:extLst>
              <a:ext uri="{FF2B5EF4-FFF2-40B4-BE49-F238E27FC236}">
                <a16:creationId xmlns:a16="http://schemas.microsoft.com/office/drawing/2014/main" id="{8AA92845-4277-598A-B003-841BA0FFDB7C}"/>
              </a:ext>
            </a:extLst>
          </p:cNvPr>
          <p:cNvPicPr>
            <a:picLocks noChangeAspect="1"/>
          </p:cNvPicPr>
          <p:nvPr/>
        </p:nvPicPr>
        <p:blipFill>
          <a:blip r:embed="rId5" cstate="print">
            <a:extLst>
              <a:ext uri="{28A0092B-C50C-407E-A947-70E740481C1C}">
                <a14:useLocalDpi xmlns:a14="http://schemas.microsoft.com/office/drawing/2010/main" val="0"/>
              </a:ext>
            </a:extLst>
          </a:blip>
          <a:srcRect l="-113" t="-6835" r="-1" b="-6949"/>
          <a:stretch>
            <a:fillRect/>
          </a:stretch>
        </p:blipFill>
        <p:spPr>
          <a:xfrm>
            <a:off x="-7944542"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6" name="Picture Placeholder 10">
            <a:extLst>
              <a:ext uri="{FF2B5EF4-FFF2-40B4-BE49-F238E27FC236}">
                <a16:creationId xmlns:a16="http://schemas.microsoft.com/office/drawing/2014/main" id="{61D8CBD6-9F27-5A41-C90A-E5EA278BA25E}"/>
              </a:ext>
            </a:extLst>
          </p:cNvPr>
          <p:cNvPicPr>
            <a:picLocks noChangeAspect="1"/>
          </p:cNvPicPr>
          <p:nvPr/>
        </p:nvPicPr>
        <p:blipFill>
          <a:blip r:embed="rId6" cstate="print">
            <a:extLst>
              <a:ext uri="{28A0092B-C50C-407E-A947-70E740481C1C}">
                <a14:useLocalDpi xmlns:a14="http://schemas.microsoft.com/office/drawing/2010/main" val="0"/>
              </a:ext>
            </a:extLst>
          </a:blip>
          <a:srcRect l="-62" t="-8256" r="-1333" b="-6984"/>
          <a:stretch>
            <a:fillRect/>
          </a:stretch>
        </p:blipFill>
        <p:spPr>
          <a:xfrm>
            <a:off x="-4777480"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7" name="Picture Placeholder 12">
            <a:extLst>
              <a:ext uri="{FF2B5EF4-FFF2-40B4-BE49-F238E27FC236}">
                <a16:creationId xmlns:a16="http://schemas.microsoft.com/office/drawing/2014/main" id="{91569882-CB5F-B010-A530-CA569778926A}"/>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1610417"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8" name="Picture Placeholder 21">
            <a:extLst>
              <a:ext uri="{FF2B5EF4-FFF2-40B4-BE49-F238E27FC236}">
                <a16:creationId xmlns:a16="http://schemas.microsoft.com/office/drawing/2014/main" id="{CA830606-ABCC-0CB2-19C0-ED03F46681DB}"/>
              </a:ext>
            </a:extLst>
          </p:cNvPr>
          <p:cNvPicPr>
            <a:picLocks noChangeAspect="1"/>
          </p:cNvPicPr>
          <p:nvPr/>
        </p:nvPicPr>
        <p:blipFill>
          <a:blip r:embed="rId3" cstate="print">
            <a:extLst>
              <a:ext uri="{28A0092B-C50C-407E-A947-70E740481C1C}">
                <a14:useLocalDpi xmlns:a14="http://schemas.microsoft.com/office/drawing/2010/main" val="0"/>
              </a:ext>
            </a:extLst>
          </a:blip>
          <a:srcRect t="-6861" b="-6861"/>
          <a:stretch>
            <a:fillRect/>
          </a:stretch>
        </p:blipFill>
        <p:spPr>
          <a:xfrm>
            <a:off x="1558233"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9" name="Subtitle text about project">
            <a:extLst>
              <a:ext uri="{FF2B5EF4-FFF2-40B4-BE49-F238E27FC236}">
                <a16:creationId xmlns:a16="http://schemas.microsoft.com/office/drawing/2014/main" id="{6FDCBC90-6085-9D1D-1BB9-5C1AA943E4E4}"/>
              </a:ext>
            </a:extLst>
          </p:cNvPr>
          <p:cNvSpPr txBox="1"/>
          <p:nvPr/>
        </p:nvSpPr>
        <p:spPr>
          <a:xfrm>
            <a:off x="-8049200" y="3914874"/>
            <a:ext cx="12252371"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Cross-platform development with VS Code + Expo</a:t>
            </a:r>
            <a:endParaRPr dirty="0"/>
          </a:p>
        </p:txBody>
      </p:sp>
      <p:sp>
        <p:nvSpPr>
          <p:cNvPr id="10"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2853CEDE-89FB-DFAF-2807-5F077FF00404}"/>
              </a:ext>
            </a:extLst>
          </p:cNvPr>
          <p:cNvSpPr txBox="1"/>
          <p:nvPr/>
        </p:nvSpPr>
        <p:spPr>
          <a:xfrm>
            <a:off x="-7941595"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built in a single codebase that works for both Android and iOS, simplifying development, updates, and maintenance.</a:t>
            </a:r>
            <a:endParaRPr dirty="0"/>
          </a:p>
        </p:txBody>
      </p:sp>
      <p:pic>
        <p:nvPicPr>
          <p:cNvPr id="13" name="Picture Placeholder 4">
            <a:extLst>
              <a:ext uri="{FF2B5EF4-FFF2-40B4-BE49-F238E27FC236}">
                <a16:creationId xmlns:a16="http://schemas.microsoft.com/office/drawing/2014/main" id="{B7EA61C6-312B-C763-5748-410C219A004B}"/>
              </a:ext>
            </a:extLst>
          </p:cNvPr>
          <p:cNvPicPr>
            <a:picLocks noChangeAspect="1"/>
          </p:cNvPicPr>
          <p:nvPr/>
        </p:nvPicPr>
        <p:blipFill>
          <a:blip r:embed="rId7" cstate="print">
            <a:extLst>
              <a:ext uri="{28A0092B-C50C-407E-A947-70E740481C1C}">
                <a14:useLocalDpi xmlns:a14="http://schemas.microsoft.com/office/drawing/2010/main" val="0"/>
              </a:ext>
            </a:extLst>
          </a:blip>
          <a:srcRect l="-113" t="-6926" r="-61" b="-6926"/>
          <a:stretch>
            <a:fillRect/>
          </a:stretch>
        </p:blipFill>
        <p:spPr>
          <a:xfrm>
            <a:off x="6163804"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15" name="Picture Placeholder 10">
            <a:extLst>
              <a:ext uri="{FF2B5EF4-FFF2-40B4-BE49-F238E27FC236}">
                <a16:creationId xmlns:a16="http://schemas.microsoft.com/office/drawing/2014/main" id="{5DF60636-3646-D325-C722-813EC083CF7F}"/>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9330866"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4" name="Picture Placeholder 12">
            <a:extLst>
              <a:ext uri="{FF2B5EF4-FFF2-40B4-BE49-F238E27FC236}">
                <a16:creationId xmlns:a16="http://schemas.microsoft.com/office/drawing/2014/main" id="{9DD5BAB4-CCB9-99BD-7604-88B62F6F7A1E}"/>
              </a:ext>
            </a:extLst>
          </p:cNvPr>
          <p:cNvPicPr>
            <a:picLocks noChangeAspect="1"/>
          </p:cNvPicPr>
          <p:nvPr/>
        </p:nvPicPr>
        <p:blipFill>
          <a:blip r:embed="rId5" cstate="print">
            <a:extLst>
              <a:ext uri="{28A0092B-C50C-407E-A947-70E740481C1C}">
                <a14:useLocalDpi xmlns:a14="http://schemas.microsoft.com/office/drawing/2010/main" val="0"/>
              </a:ext>
            </a:extLst>
          </a:blip>
          <a:srcRect t="-6827" b="-6827"/>
          <a:stretch>
            <a:fillRect/>
          </a:stretch>
        </p:blipFill>
        <p:spPr>
          <a:xfrm>
            <a:off x="12497929" y="7813604"/>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5" name="Picture Placeholder 21">
            <a:extLst>
              <a:ext uri="{FF2B5EF4-FFF2-40B4-BE49-F238E27FC236}">
                <a16:creationId xmlns:a16="http://schemas.microsoft.com/office/drawing/2014/main" id="{A8F231AB-F7AB-E680-DF75-9EC51B2721F9}"/>
              </a:ext>
            </a:extLst>
          </p:cNvPr>
          <p:cNvPicPr>
            <a:picLocks noChangeAspect="1"/>
          </p:cNvPicPr>
          <p:nvPr/>
        </p:nvPicPr>
        <p:blipFill>
          <a:blip r:embed="rId2" cstate="print">
            <a:extLst>
              <a:ext uri="{28A0092B-C50C-407E-A947-70E740481C1C}">
                <a14:useLocalDpi xmlns:a14="http://schemas.microsoft.com/office/drawing/2010/main" val="0"/>
              </a:ext>
            </a:extLst>
          </a:blip>
          <a:srcRect l="61" t="-6827" r="-1" b="-6827"/>
          <a:stretch>
            <a:fillRect/>
          </a:stretch>
        </p:blipFill>
        <p:spPr>
          <a:xfrm>
            <a:off x="15666579" y="7813604"/>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6" name="Subtitle text about project">
            <a:extLst>
              <a:ext uri="{FF2B5EF4-FFF2-40B4-BE49-F238E27FC236}">
                <a16:creationId xmlns:a16="http://schemas.microsoft.com/office/drawing/2014/main" id="{B7C3ECCA-A550-58C3-BAFE-3B4BE0B1F999}"/>
              </a:ext>
            </a:extLst>
          </p:cNvPr>
          <p:cNvSpPr txBox="1"/>
          <p:nvPr/>
        </p:nvSpPr>
        <p:spPr>
          <a:xfrm>
            <a:off x="6059146" y="4338268"/>
            <a:ext cx="12713954"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iOS version already fully functional</a:t>
            </a:r>
            <a:endParaRPr dirty="0"/>
          </a:p>
        </p:txBody>
      </p:sp>
      <p:sp>
        <p:nvSpPr>
          <p:cNvPr id="27"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1BCF041D-A2A0-E82C-5198-A738A2932D8C}"/>
              </a:ext>
            </a:extLst>
          </p:cNvPr>
          <p:cNvSpPr txBox="1"/>
          <p:nvPr/>
        </p:nvSpPr>
        <p:spPr>
          <a:xfrm>
            <a:off x="6166751" y="5829129"/>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same codebase works 100% on iOS, reducing development effort and ensuring feature parity across platforms.</a:t>
            </a:r>
            <a:endParaRPr dirty="0"/>
          </a:p>
        </p:txBody>
      </p:sp>
      <p:sp>
        <p:nvSpPr>
          <p:cNvPr id="28" name="02">
            <a:extLst>
              <a:ext uri="{FF2B5EF4-FFF2-40B4-BE49-F238E27FC236}">
                <a16:creationId xmlns:a16="http://schemas.microsoft.com/office/drawing/2014/main" id="{5387E7B1-0EB0-2A90-F26C-1FA016230AD4}"/>
              </a:ext>
            </a:extLst>
          </p:cNvPr>
          <p:cNvSpPr txBox="1"/>
          <p:nvPr/>
        </p:nvSpPr>
        <p:spPr>
          <a:xfrm>
            <a:off x="5982946" y="2901681"/>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4</a:t>
            </a:r>
            <a:endParaRPr dirty="0">
              <a:solidFill>
                <a:srgbClr val="92278F"/>
              </a:solidFill>
            </a:endParaRPr>
          </a:p>
        </p:txBody>
      </p:sp>
      <p:sp>
        <p:nvSpPr>
          <p:cNvPr id="12" name="Прямоугольник">
            <a:extLst>
              <a:ext uri="{FF2B5EF4-FFF2-40B4-BE49-F238E27FC236}">
                <a16:creationId xmlns:a16="http://schemas.microsoft.com/office/drawing/2014/main" id="{756D7BBF-CE16-DAE0-04F6-22965E881F4D}"/>
              </a:ext>
            </a:extLst>
          </p:cNvPr>
          <p:cNvSpPr/>
          <p:nvPr/>
        </p:nvSpPr>
        <p:spPr>
          <a:xfrm>
            <a:off x="22958" y="1748037"/>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3" name="Прямоугольник">
            <a:extLst>
              <a:ext uri="{FF2B5EF4-FFF2-40B4-BE49-F238E27FC236}">
                <a16:creationId xmlns:a16="http://schemas.microsoft.com/office/drawing/2014/main" id="{4CF2C276-2051-CB40-7554-CF5AF0BAFF2C}"/>
              </a:ext>
            </a:extLst>
          </p:cNvPr>
          <p:cNvSpPr/>
          <p:nvPr/>
        </p:nvSpPr>
        <p:spPr>
          <a:xfrm>
            <a:off x="19083763" y="1748038"/>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5918556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a:extLst>
            <a:ext uri="{FF2B5EF4-FFF2-40B4-BE49-F238E27FC236}">
              <a16:creationId xmlns:a16="http://schemas.microsoft.com/office/drawing/2014/main" id="{FA9E40B2-AB61-9248-DA81-2E3BCA49899E}"/>
            </a:ext>
          </a:extLst>
        </p:cNvPr>
        <p:cNvGrpSpPr/>
        <p:nvPr/>
      </p:nvGrpSpPr>
      <p:grpSpPr>
        <a:xfrm>
          <a:off x="0" y="0"/>
          <a:ext cx="0" cy="0"/>
          <a:chOff x="0" y="0"/>
          <a:chExt cx="0" cy="0"/>
        </a:xfrm>
      </p:grpSpPr>
      <p:sp>
        <p:nvSpPr>
          <p:cNvPr id="2" name="Закругленный прямоугольник">
            <a:extLst>
              <a:ext uri="{FF2B5EF4-FFF2-40B4-BE49-F238E27FC236}">
                <a16:creationId xmlns:a16="http://schemas.microsoft.com/office/drawing/2014/main" id="{5C0F23D9-C400-248B-0FA3-9ED021A7F0CA}"/>
              </a:ext>
            </a:extLst>
          </p:cNvPr>
          <p:cNvSpPr/>
          <p:nvPr/>
        </p:nvSpPr>
        <p:spPr>
          <a:xfrm>
            <a:off x="-8772428" y="2476671"/>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31" name="Subtitle text about project">
            <a:extLst>
              <a:ext uri="{FF2B5EF4-FFF2-40B4-BE49-F238E27FC236}">
                <a16:creationId xmlns:a16="http://schemas.microsoft.com/office/drawing/2014/main" id="{36FC3097-6DBF-8726-2965-35FA540312A0}"/>
              </a:ext>
            </a:extLst>
          </p:cNvPr>
          <p:cNvSpPr txBox="1"/>
          <p:nvPr/>
        </p:nvSpPr>
        <p:spPr>
          <a:xfrm>
            <a:off x="5914752" y="4376539"/>
            <a:ext cx="12252371"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Android testing is available now</a:t>
            </a:r>
            <a:endParaRPr dirty="0"/>
          </a:p>
        </p:txBody>
      </p:sp>
      <p:sp>
        <p:nvSpPr>
          <p:cNvPr id="224"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4B7A42C5-0496-74E1-A3D7-6DD65DA4D73F}"/>
              </a:ext>
            </a:extLst>
          </p:cNvPr>
          <p:cNvSpPr txBox="1"/>
          <p:nvPr/>
        </p:nvSpPr>
        <p:spPr>
          <a:xfrm>
            <a:off x="6022357"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app is ready for Android testers using the same codebase as iOS, allowing simultaneous testing across platforms.</a:t>
            </a:r>
            <a:endParaRPr dirty="0"/>
          </a:p>
        </p:txBody>
      </p:sp>
      <p:sp>
        <p:nvSpPr>
          <p:cNvPr id="225" name="03">
            <a:extLst>
              <a:ext uri="{FF2B5EF4-FFF2-40B4-BE49-F238E27FC236}">
                <a16:creationId xmlns:a16="http://schemas.microsoft.com/office/drawing/2014/main" id="{E455B2C4-C7A0-8732-7359-1DCA2578FD3A}"/>
              </a:ext>
            </a:extLst>
          </p:cNvPr>
          <p:cNvSpPr txBox="1"/>
          <p:nvPr/>
        </p:nvSpPr>
        <p:spPr>
          <a:xfrm>
            <a:off x="5838552"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2</a:t>
            </a:r>
            <a:endParaRPr dirty="0">
              <a:solidFill>
                <a:srgbClr val="92278F"/>
              </a:solidFill>
            </a:endParaRPr>
          </a:p>
        </p:txBody>
      </p:sp>
      <p:sp>
        <p:nvSpPr>
          <p:cNvPr id="227" name="Закругленный прямоугольник">
            <a:extLst>
              <a:ext uri="{FF2B5EF4-FFF2-40B4-BE49-F238E27FC236}">
                <a16:creationId xmlns:a16="http://schemas.microsoft.com/office/drawing/2014/main" id="{B4BA035B-C9C2-5EEF-B167-3F0B5442847E}"/>
              </a:ext>
            </a:extLst>
          </p:cNvPr>
          <p:cNvSpPr/>
          <p:nvPr/>
        </p:nvSpPr>
        <p:spPr>
          <a:xfrm>
            <a:off x="5376969" y="2438400"/>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 name="2">
            <a:extLst>
              <a:ext uri="{FF2B5EF4-FFF2-40B4-BE49-F238E27FC236}">
                <a16:creationId xmlns:a16="http://schemas.microsoft.com/office/drawing/2014/main" id="{FDE3705A-39B9-DE65-19A7-F1F16854B25B}"/>
              </a:ext>
            </a:extLst>
          </p:cNvPr>
          <p:cNvSpPr txBox="1"/>
          <p:nvPr/>
        </p:nvSpPr>
        <p:spPr>
          <a:xfrm>
            <a:off x="8990322"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35" name="2">
            <a:extLst>
              <a:ext uri="{FF2B5EF4-FFF2-40B4-BE49-F238E27FC236}">
                <a16:creationId xmlns:a16="http://schemas.microsoft.com/office/drawing/2014/main" id="{6EEBCDFF-FF45-F464-9918-939E659E3ABD}"/>
              </a:ext>
            </a:extLst>
          </p:cNvPr>
          <p:cNvSpPr txBox="1"/>
          <p:nvPr/>
        </p:nvSpPr>
        <p:spPr>
          <a:xfrm>
            <a:off x="-5188031" y="8623299"/>
            <a:ext cx="642827" cy="4826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2600" b="0" cap="all">
                <a:solidFill>
                  <a:srgbClr val="FFFFFF"/>
                </a:solidFill>
                <a:latin typeface="Maven Pro Medium"/>
                <a:ea typeface="Maven Pro Medium"/>
                <a:cs typeface="Maven Pro Medium"/>
                <a:sym typeface="Maven Pro Medium"/>
              </a:defRPr>
            </a:lvl1pPr>
          </a:lstStyle>
          <a:p>
            <a:r>
              <a:rPr dirty="0"/>
              <a:t>2</a:t>
            </a:r>
          </a:p>
        </p:txBody>
      </p:sp>
      <p:sp>
        <p:nvSpPr>
          <p:cNvPr id="230" name="Закругленный прямоугольник">
            <a:extLst>
              <a:ext uri="{FF2B5EF4-FFF2-40B4-BE49-F238E27FC236}">
                <a16:creationId xmlns:a16="http://schemas.microsoft.com/office/drawing/2014/main" id="{2CBAE6AD-62DA-DD34-B4B9-1FAEBBCA799E}"/>
              </a:ext>
            </a:extLst>
          </p:cNvPr>
          <p:cNvSpPr/>
          <p:nvPr/>
        </p:nvSpPr>
        <p:spPr>
          <a:xfrm>
            <a:off x="-8772428" y="2476671"/>
            <a:ext cx="13599519" cy="8839200"/>
          </a:xfrm>
          <a:prstGeom prst="roundRect">
            <a:avLst>
              <a:gd name="adj" fmla="val 2464"/>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pic>
        <p:nvPicPr>
          <p:cNvPr id="231" name="Picture Placeholder 4">
            <a:extLst>
              <a:ext uri="{FF2B5EF4-FFF2-40B4-BE49-F238E27FC236}">
                <a16:creationId xmlns:a16="http://schemas.microsoft.com/office/drawing/2014/main" id="{FBCF2F59-3873-EE72-1296-FC0122858FFF}"/>
              </a:ext>
            </a:extLst>
          </p:cNvPr>
          <p:cNvPicPr>
            <a:picLocks noChangeAspect="1"/>
          </p:cNvPicPr>
          <p:nvPr/>
        </p:nvPicPr>
        <p:blipFill>
          <a:blip r:embed="rId2" cstate="print">
            <a:extLst>
              <a:ext uri="{28A0092B-C50C-407E-A947-70E740481C1C}">
                <a14:useLocalDpi xmlns:a14="http://schemas.microsoft.com/office/drawing/2010/main" val="0"/>
              </a:ext>
            </a:extLst>
          </a:blip>
          <a:srcRect l="-113" t="-6835" r="-1" b="-6949"/>
          <a:stretch>
            <a:fillRect/>
          </a:stretch>
        </p:blipFill>
        <p:spPr>
          <a:xfrm>
            <a:off x="6200396"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32" name="Picture Placeholder 10">
            <a:extLst>
              <a:ext uri="{FF2B5EF4-FFF2-40B4-BE49-F238E27FC236}">
                <a16:creationId xmlns:a16="http://schemas.microsoft.com/office/drawing/2014/main" id="{A19F464D-B90F-4A12-4073-FF6D56C064D7}"/>
              </a:ext>
            </a:extLst>
          </p:cNvPr>
          <p:cNvPicPr>
            <a:picLocks noChangeAspect="1"/>
          </p:cNvPicPr>
          <p:nvPr/>
        </p:nvPicPr>
        <p:blipFill>
          <a:blip r:embed="rId3" cstate="print">
            <a:extLst>
              <a:ext uri="{28A0092B-C50C-407E-A947-70E740481C1C}">
                <a14:useLocalDpi xmlns:a14="http://schemas.microsoft.com/office/drawing/2010/main" val="0"/>
              </a:ext>
            </a:extLst>
          </a:blip>
          <a:srcRect t="-6826" b="-6828"/>
          <a:stretch>
            <a:fillRect/>
          </a:stretch>
        </p:blipFill>
        <p:spPr>
          <a:xfrm>
            <a:off x="9367458"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33" name="Picture Placeholder 12">
            <a:extLst>
              <a:ext uri="{FF2B5EF4-FFF2-40B4-BE49-F238E27FC236}">
                <a16:creationId xmlns:a16="http://schemas.microsoft.com/office/drawing/2014/main" id="{8F9B2B06-1CDC-2724-DC30-E44A5B13A2CC}"/>
              </a:ext>
            </a:extLst>
          </p:cNvPr>
          <p:cNvPicPr>
            <a:picLocks noChangeAspect="1"/>
          </p:cNvPicPr>
          <p:nvPr/>
        </p:nvPicPr>
        <p:blipFill>
          <a:blip r:embed="rId4" cstate="print">
            <a:extLst>
              <a:ext uri="{28A0092B-C50C-407E-A947-70E740481C1C}">
                <a14:useLocalDpi xmlns:a14="http://schemas.microsoft.com/office/drawing/2010/main" val="0"/>
              </a:ext>
            </a:extLst>
          </a:blip>
          <a:srcRect t="-6913" r="-61" b="-6973"/>
          <a:stretch>
            <a:fillRect/>
          </a:stretch>
        </p:blipFill>
        <p:spPr>
          <a:xfrm>
            <a:off x="12534521"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34" name="Picture Placeholder 21">
            <a:extLst>
              <a:ext uri="{FF2B5EF4-FFF2-40B4-BE49-F238E27FC236}">
                <a16:creationId xmlns:a16="http://schemas.microsoft.com/office/drawing/2014/main" id="{2C379AC3-15AB-E903-A7AC-935EC0479C25}"/>
              </a:ext>
            </a:extLst>
          </p:cNvPr>
          <p:cNvPicPr>
            <a:picLocks noChangeAspect="1"/>
          </p:cNvPicPr>
          <p:nvPr/>
        </p:nvPicPr>
        <p:blipFill>
          <a:blip r:embed="rId5" cstate="print">
            <a:extLst>
              <a:ext uri="{28A0092B-C50C-407E-A947-70E740481C1C}">
                <a14:useLocalDpi xmlns:a14="http://schemas.microsoft.com/office/drawing/2010/main" val="0"/>
              </a:ext>
            </a:extLst>
          </a:blip>
          <a:srcRect t="-6861" b="-6861"/>
          <a:stretch>
            <a:fillRect/>
          </a:stretch>
        </p:blipFill>
        <p:spPr>
          <a:xfrm>
            <a:off x="15703171"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36" name="Subtitle text about project">
            <a:extLst>
              <a:ext uri="{FF2B5EF4-FFF2-40B4-BE49-F238E27FC236}">
                <a16:creationId xmlns:a16="http://schemas.microsoft.com/office/drawing/2014/main" id="{AEAB1873-D21F-5BC2-1133-C389E18D6AA6}"/>
              </a:ext>
            </a:extLst>
          </p:cNvPr>
          <p:cNvSpPr txBox="1"/>
          <p:nvPr/>
        </p:nvSpPr>
        <p:spPr>
          <a:xfrm>
            <a:off x="6095738" y="3914874"/>
            <a:ext cx="12713954" cy="1949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Apple Developer account required to publish</a:t>
            </a:r>
            <a:endParaRPr dirty="0"/>
          </a:p>
        </p:txBody>
      </p:sp>
      <p:sp>
        <p:nvSpPr>
          <p:cNvPr id="237"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E726750C-9793-BB9A-3476-143473E08EE6}"/>
              </a:ext>
            </a:extLst>
          </p:cNvPr>
          <p:cNvSpPr txBox="1"/>
          <p:nvPr/>
        </p:nvSpPr>
        <p:spPr>
          <a:xfrm>
            <a:off x="6203343" y="5867400"/>
            <a:ext cx="12252371" cy="548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A $99/year Apple Developer fee is needed to release the app on the App Store.</a:t>
            </a:r>
            <a:endParaRPr dirty="0"/>
          </a:p>
        </p:txBody>
      </p:sp>
      <p:sp>
        <p:nvSpPr>
          <p:cNvPr id="238" name="02">
            <a:extLst>
              <a:ext uri="{FF2B5EF4-FFF2-40B4-BE49-F238E27FC236}">
                <a16:creationId xmlns:a16="http://schemas.microsoft.com/office/drawing/2014/main" id="{085D5A8A-66DB-90CF-2BB1-BE48FE2D1F18}"/>
              </a:ext>
            </a:extLst>
          </p:cNvPr>
          <p:cNvSpPr txBox="1"/>
          <p:nvPr/>
        </p:nvSpPr>
        <p:spPr>
          <a:xfrm>
            <a:off x="6019538"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5</a:t>
            </a:r>
            <a:endParaRPr dirty="0">
              <a:solidFill>
                <a:srgbClr val="92278F"/>
              </a:solidFill>
            </a:endParaRPr>
          </a:p>
        </p:txBody>
      </p:sp>
      <p:pic>
        <p:nvPicPr>
          <p:cNvPr id="239" name="Picture Placeholder 4">
            <a:extLst>
              <a:ext uri="{FF2B5EF4-FFF2-40B4-BE49-F238E27FC236}">
                <a16:creationId xmlns:a16="http://schemas.microsoft.com/office/drawing/2014/main" id="{C061FE5C-90A3-2BE9-0D7D-F2CF98F52004}"/>
              </a:ext>
            </a:extLst>
          </p:cNvPr>
          <p:cNvPicPr>
            <a:picLocks noChangeAspect="1"/>
          </p:cNvPicPr>
          <p:nvPr/>
        </p:nvPicPr>
        <p:blipFill>
          <a:blip r:embed="rId6" cstate="print">
            <a:extLst>
              <a:ext uri="{28A0092B-C50C-407E-A947-70E740481C1C}">
                <a14:useLocalDpi xmlns:a14="http://schemas.microsoft.com/office/drawing/2010/main" val="0"/>
              </a:ext>
            </a:extLst>
          </a:blip>
          <a:srcRect l="-113" t="-6926" r="-61" b="-6926"/>
          <a:stretch>
            <a:fillRect/>
          </a:stretch>
        </p:blipFill>
        <p:spPr>
          <a:xfrm>
            <a:off x="-7985593"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40" name="Picture Placeholder 10">
            <a:extLst>
              <a:ext uri="{FF2B5EF4-FFF2-40B4-BE49-F238E27FC236}">
                <a16:creationId xmlns:a16="http://schemas.microsoft.com/office/drawing/2014/main" id="{12B97A83-81CD-7DD2-3971-8DA62EB0C0C7}"/>
              </a:ext>
            </a:extLst>
          </p:cNvPr>
          <p:cNvPicPr>
            <a:picLocks noChangeAspect="1"/>
          </p:cNvPicPr>
          <p:nvPr/>
        </p:nvPicPr>
        <p:blipFill>
          <a:blip r:embed="rId4" cstate="print">
            <a:extLst>
              <a:ext uri="{28A0092B-C50C-407E-A947-70E740481C1C}">
                <a14:useLocalDpi xmlns:a14="http://schemas.microsoft.com/office/drawing/2010/main" val="0"/>
              </a:ext>
            </a:extLst>
          </a:blip>
          <a:srcRect t="-6908" b="-6908"/>
          <a:stretch>
            <a:fillRect/>
          </a:stretch>
        </p:blipFill>
        <p:spPr>
          <a:xfrm>
            <a:off x="-4818531"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41" name="Picture Placeholder 12">
            <a:extLst>
              <a:ext uri="{FF2B5EF4-FFF2-40B4-BE49-F238E27FC236}">
                <a16:creationId xmlns:a16="http://schemas.microsoft.com/office/drawing/2014/main" id="{4C69F232-FAEA-9DC1-9A3C-830B33EA4A4D}"/>
              </a:ext>
            </a:extLst>
          </p:cNvPr>
          <p:cNvPicPr>
            <a:picLocks noChangeAspect="1"/>
          </p:cNvPicPr>
          <p:nvPr/>
        </p:nvPicPr>
        <p:blipFill>
          <a:blip r:embed="rId5" cstate="print">
            <a:extLst>
              <a:ext uri="{28A0092B-C50C-407E-A947-70E740481C1C}">
                <a14:useLocalDpi xmlns:a14="http://schemas.microsoft.com/office/drawing/2010/main" val="0"/>
              </a:ext>
            </a:extLst>
          </a:blip>
          <a:srcRect t="-6827" b="-6827"/>
          <a:stretch>
            <a:fillRect/>
          </a:stretch>
        </p:blipFill>
        <p:spPr>
          <a:xfrm>
            <a:off x="-1651468" y="7851875"/>
            <a:ext cx="2603500"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pic>
        <p:nvPicPr>
          <p:cNvPr id="242" name="Picture Placeholder 21">
            <a:extLst>
              <a:ext uri="{FF2B5EF4-FFF2-40B4-BE49-F238E27FC236}">
                <a16:creationId xmlns:a16="http://schemas.microsoft.com/office/drawing/2014/main" id="{0FA677CF-908A-BAC0-5439-A31B46FD462E}"/>
              </a:ext>
            </a:extLst>
          </p:cNvPr>
          <p:cNvPicPr>
            <a:picLocks noChangeAspect="1"/>
          </p:cNvPicPr>
          <p:nvPr/>
        </p:nvPicPr>
        <p:blipFill>
          <a:blip r:embed="rId2" cstate="print">
            <a:extLst>
              <a:ext uri="{28A0092B-C50C-407E-A947-70E740481C1C}">
                <a14:useLocalDpi xmlns:a14="http://schemas.microsoft.com/office/drawing/2010/main" val="0"/>
              </a:ext>
            </a:extLst>
          </a:blip>
          <a:srcRect l="61" t="-6827" r="-1" b="-6827"/>
          <a:stretch>
            <a:fillRect/>
          </a:stretch>
        </p:blipFill>
        <p:spPr>
          <a:xfrm>
            <a:off x="1517182" y="7851875"/>
            <a:ext cx="2601912" cy="3425725"/>
          </a:xfrm>
          <a:prstGeom prst="roundRect">
            <a:avLst>
              <a:gd name="adj" fmla="val 8074"/>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247" name="Subtitle text about project">
            <a:extLst>
              <a:ext uri="{FF2B5EF4-FFF2-40B4-BE49-F238E27FC236}">
                <a16:creationId xmlns:a16="http://schemas.microsoft.com/office/drawing/2014/main" id="{431B8E95-4733-1689-261E-6D3B30B3A029}"/>
              </a:ext>
            </a:extLst>
          </p:cNvPr>
          <p:cNvSpPr txBox="1"/>
          <p:nvPr/>
        </p:nvSpPr>
        <p:spPr>
          <a:xfrm>
            <a:off x="-8090251" y="4376539"/>
            <a:ext cx="12713954"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6000" b="0">
                <a:solidFill>
                  <a:srgbClr val="31333D"/>
                </a:solidFill>
                <a:latin typeface="Maven Pro Medium"/>
                <a:ea typeface="Maven Pro Medium"/>
                <a:cs typeface="Maven Pro Medium"/>
                <a:sym typeface="Maven Pro Medium"/>
              </a:defRPr>
            </a:lvl1pPr>
          </a:lstStyle>
          <a:p>
            <a:r>
              <a:rPr lang="en-US" dirty="0"/>
              <a:t>iOS version already fully functional</a:t>
            </a:r>
            <a:endParaRPr dirty="0"/>
          </a:p>
        </p:txBody>
      </p:sp>
      <p:sp>
        <p:nvSpPr>
          <p:cNvPr id="289" name="Lorem ipsum sed dolor sit sed amet, consectetur adipiscing elit, sed quis do eiusmod tempor incididunt ut labore et dolore minim veniam, laboris quis nostrud exercitation ullamco d tempor incididunt ut labore et dolore magna aliqua. Ut enim ad minim veniam, laboris quis nostrud exercitation ullamco l">
            <a:extLst>
              <a:ext uri="{FF2B5EF4-FFF2-40B4-BE49-F238E27FC236}">
                <a16:creationId xmlns:a16="http://schemas.microsoft.com/office/drawing/2014/main" id="{85D33F28-A8F7-666D-5BEB-20B4679BF764}"/>
              </a:ext>
            </a:extLst>
          </p:cNvPr>
          <p:cNvSpPr txBox="1"/>
          <p:nvPr/>
        </p:nvSpPr>
        <p:spPr>
          <a:xfrm>
            <a:off x="-7982646" y="5867400"/>
            <a:ext cx="12252371" cy="102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same codebase works 100% on iOS, reducing development effort and ensuring feature parity across platforms.</a:t>
            </a:r>
            <a:endParaRPr dirty="0"/>
          </a:p>
        </p:txBody>
      </p:sp>
      <p:sp>
        <p:nvSpPr>
          <p:cNvPr id="290" name="02">
            <a:extLst>
              <a:ext uri="{FF2B5EF4-FFF2-40B4-BE49-F238E27FC236}">
                <a16:creationId xmlns:a16="http://schemas.microsoft.com/office/drawing/2014/main" id="{CD2BA63A-4F33-F2F9-FBBD-E58BEB69CDE2}"/>
              </a:ext>
            </a:extLst>
          </p:cNvPr>
          <p:cNvSpPr txBox="1"/>
          <p:nvPr/>
        </p:nvSpPr>
        <p:spPr>
          <a:xfrm>
            <a:off x="-8166451" y="2939952"/>
            <a:ext cx="216765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6881DC"/>
                </a:solidFill>
                <a:latin typeface="Maven Pro Medium"/>
                <a:ea typeface="Maven Pro Medium"/>
                <a:cs typeface="Maven Pro Medium"/>
                <a:sym typeface="Maven Pro Medium"/>
              </a:defRPr>
            </a:lvl1pPr>
          </a:lstStyle>
          <a:p>
            <a:r>
              <a:rPr dirty="0">
                <a:solidFill>
                  <a:srgbClr val="92278F"/>
                </a:solidFill>
              </a:rPr>
              <a:t>0</a:t>
            </a:r>
            <a:r>
              <a:rPr lang="en-US" dirty="0">
                <a:solidFill>
                  <a:srgbClr val="92278F"/>
                </a:solidFill>
              </a:rPr>
              <a:t>4</a:t>
            </a:r>
            <a:endParaRPr dirty="0">
              <a:solidFill>
                <a:srgbClr val="92278F"/>
              </a:solidFill>
            </a:endParaRPr>
          </a:p>
        </p:txBody>
      </p:sp>
      <p:sp>
        <p:nvSpPr>
          <p:cNvPr id="12" name="Прямоугольник">
            <a:extLst>
              <a:ext uri="{FF2B5EF4-FFF2-40B4-BE49-F238E27FC236}">
                <a16:creationId xmlns:a16="http://schemas.microsoft.com/office/drawing/2014/main" id="{37896630-838E-E28A-6217-5F3E8FA6363A}"/>
              </a:ext>
            </a:extLst>
          </p:cNvPr>
          <p:cNvSpPr/>
          <p:nvPr/>
        </p:nvSpPr>
        <p:spPr>
          <a:xfrm>
            <a:off x="22958" y="1748037"/>
            <a:ext cx="5296595" cy="11141771"/>
          </a:xfrm>
          <a:prstGeom prst="rect">
            <a:avLst/>
          </a:prstGeom>
          <a:solidFill>
            <a:srgbClr val="B9E0E5">
              <a:alpha val="6303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3880213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text slide"/>
          <p:cNvSpPr txBox="1"/>
          <p:nvPr/>
        </p:nvSpPr>
        <p:spPr>
          <a:xfrm>
            <a:off x="2394564" y="2066134"/>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en-US" dirty="0"/>
              <a:t>Overview</a:t>
            </a:r>
            <a:endParaRPr dirty="0"/>
          </a:p>
        </p:txBody>
      </p:sp>
      <p:sp>
        <p:nvSpPr>
          <p:cNvPr id="4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2451369" y="5003800"/>
            <a:ext cx="15741381" cy="4422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en-US" dirty="0"/>
              <a:t>Our existing web team member portal is fully operational, stable, and already used daily by team members. It serves as the central hub for time management, scheduling, and viewing personal stats.</a:t>
            </a:r>
          </a:p>
          <a:p>
            <a:pPr algn="l">
              <a:lnSpc>
                <a:spcPct val="120000"/>
              </a:lnSpc>
              <a:spcBef>
                <a:spcPts val="2000"/>
              </a:spcBef>
              <a:defRPr sz="2600" b="0">
                <a:solidFill>
                  <a:srgbClr val="646979"/>
                </a:solidFill>
                <a:latin typeface="Open Sans"/>
                <a:ea typeface="Open Sans"/>
                <a:cs typeface="Open Sans"/>
                <a:sym typeface="Open Sans"/>
              </a:defRPr>
            </a:pPr>
            <a:r>
              <a:rPr lang="en-US" dirty="0"/>
              <a:t>The next step is to expand this ecosystem by introducing mobile-native applications. By bringing our platform to Android and iOS, we aim to increase accessibility, reduce tardiness, streamline communication, and give staff the tools they need wherever they are; directly on their phones.</a:t>
            </a:r>
          </a:p>
          <a:p>
            <a:pPr algn="l">
              <a:lnSpc>
                <a:spcPct val="120000"/>
              </a:lnSpc>
              <a:spcBef>
                <a:spcPts val="2000"/>
              </a:spcBef>
              <a:defRPr sz="2600" b="0">
                <a:solidFill>
                  <a:srgbClr val="646979"/>
                </a:solidFill>
                <a:latin typeface="Open Sans"/>
                <a:ea typeface="Open Sans"/>
                <a:cs typeface="Open Sans"/>
                <a:sym typeface="Open Sans"/>
              </a:defRPr>
            </a:pPr>
            <a:r>
              <a:rPr lang="en-US" dirty="0"/>
              <a:t>This mobile expansion builds on the success of the web portal while enabling features only possible on mobile devices, such as real-time notifications, location-aware reminders, and uploading photos directly to the cloud.</a:t>
            </a:r>
            <a:endParaRPr dirty="0"/>
          </a:p>
        </p:txBody>
      </p:sp>
      <p:sp>
        <p:nvSpPr>
          <p:cNvPr id="4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 name="Graphic 2">
            <a:extLst>
              <a:ext uri="{FF2B5EF4-FFF2-40B4-BE49-F238E27FC236}">
                <a16:creationId xmlns:a16="http://schemas.microsoft.com/office/drawing/2014/main" id="{3CE340F1-16DB-60EA-1831-9532615300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65461" y="1409700"/>
            <a:ext cx="6418539" cy="17729532"/>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itle text slide"/>
          <p:cNvSpPr txBox="1"/>
          <p:nvPr/>
        </p:nvSpPr>
        <p:spPr>
          <a:xfrm>
            <a:off x="12052914" y="2066134"/>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en-US" dirty="0"/>
              <a:t>Closing</a:t>
            </a:r>
            <a:endParaRPr dirty="0"/>
          </a:p>
        </p:txBody>
      </p:sp>
      <p:sp>
        <p:nvSpPr>
          <p:cNvPr id="770" name="Фигура"/>
          <p:cNvSpPr/>
          <p:nvPr/>
        </p:nvSpPr>
        <p:spPr>
          <a:xfrm>
            <a:off x="1213471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71" name="Ut enim ad minim veniam, quis nostrud exercitation ullamco laboris nisi ut aliquip ex ea commo consequat. Duis aute irure dolor in reprehenderit in Lorem ipsum dolor sit amet, consectetur sed adipiscing elit, sed do eiusmod tempor incididunt ut labore et dolore magna aliqua. Voluptate velit esse cillum dolore eu fugiat nulla pariatur. Excepteur sint occaecat cupidatat non proident, sunt in culpa qui officia deserunt mollit anim sed id est laborum. Sed ut perspiciatis unde omnis iste natus error sit voluptatem accusantium doloremque sed laudantium, totam rem aperi, voluptatem quia voluptas sit aspernatur"/>
          <p:cNvSpPr txBox="1"/>
          <p:nvPr/>
        </p:nvSpPr>
        <p:spPr>
          <a:xfrm>
            <a:off x="12109719" y="4883526"/>
            <a:ext cx="11512281" cy="8809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App enhances an already successful system</a:t>
            </a:r>
          </a:p>
          <a:p>
            <a:r>
              <a:rPr lang="en-US" dirty="0"/>
              <a:t>The existing web portal is widely used and effective, but the mobile app takes it a step further by meeting staff where they are—on their phones making the system more accessible, immediate, and actionable.</a:t>
            </a:r>
          </a:p>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Push notifications and ETA features reduce avoidable lateness</a:t>
            </a:r>
          </a:p>
          <a:p>
            <a:r>
              <a:rPr lang="en-US" dirty="0"/>
              <a:t>Real-time alerts, lock-screen reminders, and optional location-based travel-time guidance ensure team members see their shifts on time and know exactly when to leave, eliminating common causes of tardiness.</a:t>
            </a:r>
          </a:p>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Even small improvements in punctuality translate into meaningful gains</a:t>
            </a:r>
          </a:p>
          <a:p>
            <a:r>
              <a:rPr lang="en-US" dirty="0"/>
              <a:t>Reducing just a few late arrivals per month improves team flow, customer service, and operational efficiency. Over time, these small improvements compound across multiple team members, leading to measurable productivity gains for the salon.</a:t>
            </a:r>
          </a:p>
          <a:p>
            <a:r>
              <a:rPr lang="en-US" dirty="0">
                <a:hlinkClick r:id="rId2"/>
              </a:rPr>
              <a:t>Test Notifications</a:t>
            </a:r>
            <a:endParaRPr lang="en-US" dirty="0"/>
          </a:p>
        </p:txBody>
      </p:sp>
      <p:pic>
        <p:nvPicPr>
          <p:cNvPr id="10" name="Graphic 9">
            <a:extLst>
              <a:ext uri="{FF2B5EF4-FFF2-40B4-BE49-F238E27FC236}">
                <a16:creationId xmlns:a16="http://schemas.microsoft.com/office/drawing/2014/main" id="{297448D9-2E13-E0ED-D838-7DABEC3E58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105274" y="2732983"/>
            <a:ext cx="3695700" cy="100965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379A4F2A-E907-1A11-0600-4DF308ECE76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9540" t="-1271" r="-7134" b="540"/>
          <a:stretch>
            <a:fillRect/>
          </a:stretch>
        </p:blipFill>
        <p:spPr>
          <a:xfrm>
            <a:off x="5354638" y="631825"/>
            <a:ext cx="3324225" cy="3322638"/>
          </a:xfrm>
          <a:prstGeom prst="ellipse">
            <a:avLst/>
          </a:prstGeom>
          <a:solidFill>
            <a:srgbClr val="E6BDE2"/>
          </a:solidFill>
        </p:spPr>
      </p:pic>
      <p:pic>
        <p:nvPicPr>
          <p:cNvPr id="19" name="Picture Placeholder 18">
            <a:extLst>
              <a:ext uri="{FF2B5EF4-FFF2-40B4-BE49-F238E27FC236}">
                <a16:creationId xmlns:a16="http://schemas.microsoft.com/office/drawing/2014/main" id="{CBB5BBC3-7C69-B302-7A04-F3BF4CACD8B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6208" r="-9554"/>
          <a:stretch>
            <a:fillRect/>
          </a:stretch>
        </p:blipFill>
        <p:spPr>
          <a:xfrm>
            <a:off x="633413" y="4192588"/>
            <a:ext cx="5914218" cy="5915025"/>
          </a:xfrm>
          <a:prstGeom prst="ellipse">
            <a:avLst/>
          </a:prstGeom>
          <a:solidFill>
            <a:srgbClr val="E6BDE2"/>
          </a:solidFill>
        </p:spPr>
      </p:pic>
      <p:pic>
        <p:nvPicPr>
          <p:cNvPr id="25" name="Picture Placeholder 24">
            <a:extLst>
              <a:ext uri="{FF2B5EF4-FFF2-40B4-BE49-F238E27FC236}">
                <a16:creationId xmlns:a16="http://schemas.microsoft.com/office/drawing/2014/main" id="{E128A971-1C14-D0F8-6B44-09762CFC7A50}"/>
              </a:ext>
            </a:extLst>
          </p:cNvPr>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9568" t="-1778" r="-8095" b="-1"/>
          <a:stretch>
            <a:fillRect/>
          </a:stretch>
        </p:blipFill>
        <p:spPr>
          <a:xfrm>
            <a:off x="7459663" y="4800600"/>
            <a:ext cx="2093912" cy="2093913"/>
          </a:xfrm>
          <a:prstGeom prst="ellipse">
            <a:avLst/>
          </a:prstGeom>
          <a:solidFill>
            <a:srgbClr val="E6BDE2"/>
          </a:solidFill>
        </p:spPr>
      </p:pic>
      <p:pic>
        <p:nvPicPr>
          <p:cNvPr id="23" name="Picture Placeholder 22">
            <a:extLst>
              <a:ext uri="{FF2B5EF4-FFF2-40B4-BE49-F238E27FC236}">
                <a16:creationId xmlns:a16="http://schemas.microsoft.com/office/drawing/2014/main" id="{0B970F58-0C31-C1E1-C395-C64532007F87}"/>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7223" t="-1112" r="-9838"/>
          <a:stretch>
            <a:fillRect/>
          </a:stretch>
        </p:blipFill>
        <p:spPr>
          <a:xfrm>
            <a:off x="7075488" y="7891463"/>
            <a:ext cx="5068887" cy="5068887"/>
          </a:xfrm>
          <a:prstGeom prst="ellipse">
            <a:avLst/>
          </a:prstGeom>
          <a:solidFill>
            <a:srgbClr val="E6BDE2"/>
          </a:solidFill>
        </p:spPr>
      </p:pic>
      <p:sp>
        <p:nvSpPr>
          <p:cNvPr id="102" name="Фигура"/>
          <p:cNvSpPr/>
          <p:nvPr/>
        </p:nvSpPr>
        <p:spPr>
          <a:xfrm>
            <a:off x="-448891" y="-253839"/>
            <a:ext cx="13619769" cy="14223376"/>
          </a:xfrm>
          <a:custGeom>
            <a:avLst/>
            <a:gdLst/>
            <a:ahLst/>
            <a:cxnLst>
              <a:cxn ang="0">
                <a:pos x="wd2" y="hd2"/>
              </a:cxn>
              <a:cxn ang="5400000">
                <a:pos x="wd2" y="hd2"/>
              </a:cxn>
              <a:cxn ang="10800000">
                <a:pos x="wd2" y="hd2"/>
              </a:cxn>
              <a:cxn ang="16200000">
                <a:pos x="wd2" y="hd2"/>
              </a:cxn>
            </a:cxnLst>
            <a:rect l="0" t="0" r="r" b="b"/>
            <a:pathLst>
              <a:path w="20498" h="21087" extrusionOk="0">
                <a:moveTo>
                  <a:pt x="11229" y="0"/>
                </a:moveTo>
                <a:cubicBezTo>
                  <a:pt x="10248" y="0"/>
                  <a:pt x="9267" y="369"/>
                  <a:pt x="8519" y="1106"/>
                </a:cubicBezTo>
                <a:cubicBezTo>
                  <a:pt x="8251" y="1370"/>
                  <a:pt x="8033" y="1664"/>
                  <a:pt x="7861" y="1976"/>
                </a:cubicBezTo>
                <a:cubicBezTo>
                  <a:pt x="7804" y="1905"/>
                  <a:pt x="7745" y="1835"/>
                  <a:pt x="7678" y="1769"/>
                </a:cubicBezTo>
                <a:cubicBezTo>
                  <a:pt x="6789" y="894"/>
                  <a:pt x="5348" y="894"/>
                  <a:pt x="4459" y="1769"/>
                </a:cubicBezTo>
                <a:cubicBezTo>
                  <a:pt x="3570" y="2645"/>
                  <a:pt x="3570" y="4065"/>
                  <a:pt x="4459" y="4941"/>
                </a:cubicBezTo>
                <a:cubicBezTo>
                  <a:pt x="4539" y="5020"/>
                  <a:pt x="4626" y="5090"/>
                  <a:pt x="4715" y="5155"/>
                </a:cubicBezTo>
                <a:cubicBezTo>
                  <a:pt x="3638" y="5396"/>
                  <a:pt x="2616" y="5929"/>
                  <a:pt x="1778" y="6754"/>
                </a:cubicBezTo>
                <a:cubicBezTo>
                  <a:pt x="-592" y="9088"/>
                  <a:pt x="-592" y="12873"/>
                  <a:pt x="1778" y="15207"/>
                </a:cubicBezTo>
                <a:cubicBezTo>
                  <a:pt x="3976" y="17372"/>
                  <a:pt x="7441" y="17527"/>
                  <a:pt x="9822" y="15674"/>
                </a:cubicBezTo>
                <a:cubicBezTo>
                  <a:pt x="9780" y="17071"/>
                  <a:pt x="10298" y="18482"/>
                  <a:pt x="11381" y="19548"/>
                </a:cubicBezTo>
                <a:cubicBezTo>
                  <a:pt x="13464" y="21600"/>
                  <a:pt x="16842" y="21600"/>
                  <a:pt x="18925" y="19548"/>
                </a:cubicBezTo>
                <a:cubicBezTo>
                  <a:pt x="21008" y="17496"/>
                  <a:pt x="21008" y="14169"/>
                  <a:pt x="18925" y="12117"/>
                </a:cubicBezTo>
                <a:cubicBezTo>
                  <a:pt x="18052" y="11257"/>
                  <a:pt x="16950" y="10759"/>
                  <a:pt x="15813" y="10620"/>
                </a:cubicBezTo>
                <a:cubicBezTo>
                  <a:pt x="16584" y="9532"/>
                  <a:pt x="16479" y="8024"/>
                  <a:pt x="15493" y="7053"/>
                </a:cubicBezTo>
                <a:cubicBezTo>
                  <a:pt x="15089" y="6655"/>
                  <a:pt x="14594" y="6405"/>
                  <a:pt x="14074" y="6297"/>
                </a:cubicBezTo>
                <a:cubicBezTo>
                  <a:pt x="15430" y="4815"/>
                  <a:pt x="15388" y="2533"/>
                  <a:pt x="13939" y="1106"/>
                </a:cubicBezTo>
                <a:cubicBezTo>
                  <a:pt x="13191" y="369"/>
                  <a:pt x="12210" y="0"/>
                  <a:pt x="11229" y="0"/>
                </a:cubicBezTo>
                <a:close/>
                <a:moveTo>
                  <a:pt x="11229" y="943"/>
                </a:moveTo>
                <a:cubicBezTo>
                  <a:pt x="11965" y="943"/>
                  <a:pt x="12701" y="1219"/>
                  <a:pt x="13262" y="1772"/>
                </a:cubicBezTo>
                <a:cubicBezTo>
                  <a:pt x="14386" y="2879"/>
                  <a:pt x="14386" y="4672"/>
                  <a:pt x="13262" y="5779"/>
                </a:cubicBezTo>
                <a:cubicBezTo>
                  <a:pt x="12139" y="6885"/>
                  <a:pt x="10319" y="6885"/>
                  <a:pt x="9196" y="5779"/>
                </a:cubicBezTo>
                <a:cubicBezTo>
                  <a:pt x="8072" y="4672"/>
                  <a:pt x="8072" y="2879"/>
                  <a:pt x="9196" y="1772"/>
                </a:cubicBezTo>
                <a:cubicBezTo>
                  <a:pt x="9757" y="1219"/>
                  <a:pt x="10493" y="943"/>
                  <a:pt x="11229" y="943"/>
                </a:cubicBezTo>
                <a:close/>
                <a:moveTo>
                  <a:pt x="6069" y="1830"/>
                </a:moveTo>
                <a:cubicBezTo>
                  <a:pt x="6465" y="1830"/>
                  <a:pt x="6861" y="1979"/>
                  <a:pt x="7164" y="2277"/>
                </a:cubicBezTo>
                <a:cubicBezTo>
                  <a:pt x="7768" y="2873"/>
                  <a:pt x="7768" y="3839"/>
                  <a:pt x="7164" y="4434"/>
                </a:cubicBezTo>
                <a:cubicBezTo>
                  <a:pt x="6559" y="5030"/>
                  <a:pt x="5578" y="5030"/>
                  <a:pt x="4973" y="4434"/>
                </a:cubicBezTo>
                <a:cubicBezTo>
                  <a:pt x="4369" y="3839"/>
                  <a:pt x="4369" y="2873"/>
                  <a:pt x="4973" y="2277"/>
                </a:cubicBezTo>
                <a:cubicBezTo>
                  <a:pt x="5276" y="1979"/>
                  <a:pt x="5672" y="1830"/>
                  <a:pt x="6069" y="1830"/>
                </a:cubicBezTo>
                <a:close/>
                <a:moveTo>
                  <a:pt x="18553" y="3277"/>
                </a:moveTo>
                <a:cubicBezTo>
                  <a:pt x="18055" y="3277"/>
                  <a:pt x="17557" y="3464"/>
                  <a:pt x="17177" y="3838"/>
                </a:cubicBezTo>
                <a:cubicBezTo>
                  <a:pt x="16417" y="4586"/>
                  <a:pt x="16417" y="5800"/>
                  <a:pt x="17177" y="6548"/>
                </a:cubicBezTo>
                <a:cubicBezTo>
                  <a:pt x="17937" y="7297"/>
                  <a:pt x="19169" y="7297"/>
                  <a:pt x="19929" y="6548"/>
                </a:cubicBezTo>
                <a:cubicBezTo>
                  <a:pt x="20689" y="5800"/>
                  <a:pt x="20689" y="4586"/>
                  <a:pt x="19929" y="3838"/>
                </a:cubicBezTo>
                <a:cubicBezTo>
                  <a:pt x="19549" y="3464"/>
                  <a:pt x="19051" y="3277"/>
                  <a:pt x="18553" y="3277"/>
                </a:cubicBezTo>
                <a:close/>
                <a:moveTo>
                  <a:pt x="18553" y="3888"/>
                </a:moveTo>
                <a:cubicBezTo>
                  <a:pt x="18893" y="3888"/>
                  <a:pt x="19232" y="4015"/>
                  <a:pt x="19490" y="4270"/>
                </a:cubicBezTo>
                <a:cubicBezTo>
                  <a:pt x="20008" y="4780"/>
                  <a:pt x="20008" y="5607"/>
                  <a:pt x="19490" y="6117"/>
                </a:cubicBezTo>
                <a:cubicBezTo>
                  <a:pt x="18973" y="6626"/>
                  <a:pt x="18133" y="6626"/>
                  <a:pt x="17616" y="6117"/>
                </a:cubicBezTo>
                <a:cubicBezTo>
                  <a:pt x="17098" y="5607"/>
                  <a:pt x="17098" y="4780"/>
                  <a:pt x="17616" y="4270"/>
                </a:cubicBezTo>
                <a:cubicBezTo>
                  <a:pt x="17874" y="4015"/>
                  <a:pt x="18214" y="3888"/>
                  <a:pt x="18553" y="3888"/>
                </a:cubicBezTo>
                <a:close/>
                <a:moveTo>
                  <a:pt x="6069" y="6179"/>
                </a:moveTo>
                <a:cubicBezTo>
                  <a:pt x="7316" y="6179"/>
                  <a:pt x="8563" y="6648"/>
                  <a:pt x="9515" y="7585"/>
                </a:cubicBezTo>
                <a:cubicBezTo>
                  <a:pt x="11419" y="9461"/>
                  <a:pt x="11419" y="12501"/>
                  <a:pt x="9515" y="14376"/>
                </a:cubicBezTo>
                <a:cubicBezTo>
                  <a:pt x="7611" y="16252"/>
                  <a:pt x="4525" y="16252"/>
                  <a:pt x="2621" y="14376"/>
                </a:cubicBezTo>
                <a:cubicBezTo>
                  <a:pt x="718" y="12501"/>
                  <a:pt x="718" y="9461"/>
                  <a:pt x="2621" y="7585"/>
                </a:cubicBezTo>
                <a:cubicBezTo>
                  <a:pt x="3573" y="6648"/>
                  <a:pt x="4821" y="6179"/>
                  <a:pt x="6069" y="6179"/>
                </a:cubicBezTo>
                <a:close/>
                <a:moveTo>
                  <a:pt x="13490" y="7070"/>
                </a:moveTo>
                <a:cubicBezTo>
                  <a:pt x="13998" y="7070"/>
                  <a:pt x="14507" y="7261"/>
                  <a:pt x="14895" y="7643"/>
                </a:cubicBezTo>
                <a:cubicBezTo>
                  <a:pt x="15671" y="8407"/>
                  <a:pt x="15671" y="9647"/>
                  <a:pt x="14895" y="10412"/>
                </a:cubicBezTo>
                <a:cubicBezTo>
                  <a:pt x="14119" y="11176"/>
                  <a:pt x="12860" y="11176"/>
                  <a:pt x="12084" y="10412"/>
                </a:cubicBezTo>
                <a:cubicBezTo>
                  <a:pt x="11308" y="9647"/>
                  <a:pt x="11308" y="8407"/>
                  <a:pt x="12084" y="7643"/>
                </a:cubicBezTo>
                <a:cubicBezTo>
                  <a:pt x="12472" y="7261"/>
                  <a:pt x="12981" y="7070"/>
                  <a:pt x="13490" y="7070"/>
                </a:cubicBezTo>
                <a:close/>
                <a:moveTo>
                  <a:pt x="15153" y="11700"/>
                </a:moveTo>
                <a:cubicBezTo>
                  <a:pt x="16227" y="11700"/>
                  <a:pt x="17300" y="12104"/>
                  <a:pt x="18119" y="12911"/>
                </a:cubicBezTo>
                <a:cubicBezTo>
                  <a:pt x="19758" y="14525"/>
                  <a:pt x="19758" y="17142"/>
                  <a:pt x="18119" y="18756"/>
                </a:cubicBezTo>
                <a:cubicBezTo>
                  <a:pt x="16481" y="20369"/>
                  <a:pt x="13825" y="20369"/>
                  <a:pt x="12187" y="18756"/>
                </a:cubicBezTo>
                <a:cubicBezTo>
                  <a:pt x="10549" y="17142"/>
                  <a:pt x="10549" y="14525"/>
                  <a:pt x="12187" y="12911"/>
                </a:cubicBezTo>
                <a:cubicBezTo>
                  <a:pt x="13006" y="12104"/>
                  <a:pt x="14080" y="11700"/>
                  <a:pt x="15153" y="11700"/>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05" name="Группа"/>
          <p:cNvGrpSpPr/>
          <p:nvPr/>
        </p:nvGrpSpPr>
        <p:grpSpPr>
          <a:xfrm>
            <a:off x="13698341" y="1290128"/>
            <a:ext cx="10476109" cy="11706572"/>
            <a:chOff x="0" y="-19148"/>
            <a:chExt cx="7668191" cy="11706570"/>
          </a:xfrm>
        </p:grpSpPr>
        <p:sp>
          <p:nvSpPr>
            <p:cNvPr id="103" name="Title text slide"/>
            <p:cNvSpPr txBox="1"/>
            <p:nvPr/>
          </p:nvSpPr>
          <p:spPr>
            <a:xfrm>
              <a:off x="0" y="-19148"/>
              <a:ext cx="7611387"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lang="en-US" dirty="0"/>
                <a:t>The Problem</a:t>
              </a:r>
              <a:endParaRPr dirty="0"/>
            </a:p>
          </p:txBody>
        </p:sp>
        <p:sp>
          <p:nvSpPr>
            <p:cNvPr id="104"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56804" y="1661218"/>
              <a:ext cx="7611387" cy="100262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Tardiness issues</a:t>
              </a:r>
            </a:p>
            <a:p>
              <a:r>
                <a:rPr lang="en-US" dirty="0"/>
                <a:t>Team members arriving late to their shifts for example, showing up at 3:00 PM instead of 2:00 PM despite having a posted schedule. Even a few late arrivals per month can significantly disrupt operations and productivity.</a:t>
              </a:r>
            </a:p>
            <a:p>
              <a:r>
                <a:rPr lang="en-US" b="1" dirty="0"/>
                <a:t>“I didn’t remember” a common excuse</a:t>
              </a:r>
            </a:p>
            <a:p>
              <a:r>
                <a:rPr lang="en-US" dirty="0"/>
                <a:t>Although the full schedule is available on the portal, team members often forget to check it regularly. Without a proactive reminder system, memory becomes the weakest link.</a:t>
              </a:r>
            </a:p>
            <a:p>
              <a:r>
                <a:rPr lang="en-US" b="1" dirty="0"/>
                <a:t>Web portal depends on user initiative</a:t>
              </a:r>
            </a:p>
            <a:p>
              <a:r>
                <a:rPr lang="en-US" dirty="0"/>
                <a:t>The website requires team members to remember to log in, navigate to the schedule, and check for changes. If they don’t take that initiative, they stay uninformed.</a:t>
              </a:r>
            </a:p>
            <a:p>
              <a:r>
                <a:rPr lang="en-US" b="1" dirty="0"/>
                <a:t>No push notifications or real-time alerts</a:t>
              </a:r>
            </a:p>
            <a:p>
              <a:r>
                <a:rPr lang="en-US" dirty="0"/>
                <a:t>Since the web version can’t send native notifications, important updates such as schedule changes, reminders, or shift alerts often go unnoticed, resulting in miscommunication or missed shifts.</a:t>
              </a:r>
              <a:endParaRPr dirty="0"/>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48A1DE4-D85B-8A6D-00FE-D680E0574F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982262" y="0"/>
            <a:ext cx="5632864" cy="19517380"/>
          </a:xfrm>
          <a:prstGeom prst="rect">
            <a:avLst/>
          </a:prstGeom>
        </p:spPr>
      </p:pic>
      <p:grpSp>
        <p:nvGrpSpPr>
          <p:cNvPr id="100" name="Группа"/>
          <p:cNvGrpSpPr/>
          <p:nvPr/>
        </p:nvGrpSpPr>
        <p:grpSpPr>
          <a:xfrm>
            <a:off x="470513" y="2066133"/>
            <a:ext cx="18594264" cy="10779046"/>
            <a:chOff x="-1885951" y="-19149"/>
            <a:chExt cx="18594262" cy="10779045"/>
          </a:xfrm>
        </p:grpSpPr>
        <p:sp>
          <p:nvSpPr>
            <p:cNvPr id="82" name="Numbered List"/>
            <p:cNvSpPr txBox="1"/>
            <p:nvPr/>
          </p:nvSpPr>
          <p:spPr>
            <a:xfrm>
              <a:off x="-1885951" y="-19149"/>
              <a:ext cx="18373159"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dirty="0"/>
                <a:t>Why a Mobile App Fixes This</a:t>
              </a:r>
              <a:endParaRPr dirty="0"/>
            </a:p>
          </p:txBody>
        </p:sp>
        <p:sp>
          <p:nvSpPr>
            <p:cNvPr id="83" name="Фигура"/>
            <p:cNvSpPr/>
            <p:nvPr/>
          </p:nvSpPr>
          <p:spPr>
            <a:xfrm>
              <a:off x="9047076" y="175042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rgbClr val="CF4DCC"/>
                </a:gs>
                <a:gs pos="100000">
                  <a:srgbClr val="92278F"/>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grpSp>
          <p:nvGrpSpPr>
            <p:cNvPr id="87" name="Группа"/>
            <p:cNvGrpSpPr/>
            <p:nvPr/>
          </p:nvGrpSpPr>
          <p:grpSpPr>
            <a:xfrm>
              <a:off x="-1885950" y="2359717"/>
              <a:ext cx="9291511" cy="3830646"/>
              <a:chOff x="-1885950" y="0"/>
              <a:chExt cx="9291510" cy="3830644"/>
            </a:xfrm>
          </p:grpSpPr>
          <p:sp>
            <p:nvSpPr>
              <p:cNvPr id="84" name="Кружок"/>
              <p:cNvSpPr/>
              <p:nvPr/>
            </p:nvSpPr>
            <p:spPr>
              <a:xfrm>
                <a:off x="-1668798" y="441424"/>
                <a:ext cx="2978399" cy="2978399"/>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5" name="01"/>
              <p:cNvSpPr txBox="1"/>
              <p:nvPr/>
            </p:nvSpPr>
            <p:spPr>
              <a:xfrm>
                <a:off x="-1885950" y="0"/>
                <a:ext cx="2167657" cy="1295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t>01</a:t>
                </a:r>
              </a:p>
            </p:txBody>
          </p:sp>
          <p:sp>
            <p:nvSpPr>
              <p:cNvPr id="86" name="Lorem ipsum dolor sit amet, consectetur adipiscing elit, sed do eiusmod tempor incididunt ut labore et quis nostrud exercitation ullamco laboris nisi ut"/>
              <p:cNvSpPr txBox="1"/>
              <p:nvPr/>
            </p:nvSpPr>
            <p:spPr>
              <a:xfrm>
                <a:off x="-724245" y="1104900"/>
                <a:ext cx="8129805" cy="27257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Native push notifications</a:t>
                </a:r>
              </a:p>
              <a:p>
                <a:r>
                  <a:rPr lang="en-US" dirty="0"/>
                  <a:t>Team members receive real-time alerts for upcoming shifts, schedule changes, and important updates making it far less likely for critical information to be missed.</a:t>
                </a:r>
                <a:r>
                  <a:rPr lang="en-US" b="1" dirty="0"/>
                  <a:t> </a:t>
                </a:r>
              </a:p>
            </p:txBody>
          </p:sp>
        </p:grpSp>
        <p:grpSp>
          <p:nvGrpSpPr>
            <p:cNvPr id="91" name="Группа"/>
            <p:cNvGrpSpPr/>
            <p:nvPr/>
          </p:nvGrpSpPr>
          <p:grpSpPr>
            <a:xfrm>
              <a:off x="-1885950" y="6449117"/>
              <a:ext cx="9291511" cy="3419825"/>
              <a:chOff x="-1885950" y="0"/>
              <a:chExt cx="9291510" cy="3419823"/>
            </a:xfrm>
          </p:grpSpPr>
          <p:sp>
            <p:nvSpPr>
              <p:cNvPr id="88" name="Кружок"/>
              <p:cNvSpPr/>
              <p:nvPr/>
            </p:nvSpPr>
            <p:spPr>
              <a:xfrm>
                <a:off x="-1668798" y="441424"/>
                <a:ext cx="2978399" cy="2978399"/>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9" name="02"/>
              <p:cNvSpPr txBox="1"/>
              <p:nvPr/>
            </p:nvSpPr>
            <p:spPr>
              <a:xfrm>
                <a:off x="-1885950" y="0"/>
                <a:ext cx="2167657" cy="1295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t>02</a:t>
                </a:r>
              </a:p>
            </p:txBody>
          </p:sp>
          <p:sp>
            <p:nvSpPr>
              <p:cNvPr id="90" name="Lorem ipsum dolor sit amet, consectetur adipiscing elit, sed do eiusmod tempor incididunt ut labore et quis nostrud exercitation ullamco laboris nisi ut"/>
              <p:cNvSpPr txBox="1"/>
              <p:nvPr/>
            </p:nvSpPr>
            <p:spPr>
              <a:xfrm>
                <a:off x="-724245" y="1104900"/>
                <a:ext cx="8129805" cy="22456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Lock-screen visibility</a:t>
                </a:r>
              </a:p>
              <a:p>
                <a:r>
                  <a:rPr lang="en-US" dirty="0"/>
                  <a:t>Notifications appear right on the lock screen, where they are hard to ignore. This dramatically reduces “I forgot” moments and helps prevent late arrivals.</a:t>
                </a:r>
                <a:endParaRPr dirty="0"/>
              </a:p>
            </p:txBody>
          </p:sp>
        </p:grpSp>
        <p:grpSp>
          <p:nvGrpSpPr>
            <p:cNvPr id="95" name="Группа"/>
            <p:cNvGrpSpPr/>
            <p:nvPr/>
          </p:nvGrpSpPr>
          <p:grpSpPr>
            <a:xfrm>
              <a:off x="7416800" y="2359717"/>
              <a:ext cx="9291511" cy="3419825"/>
              <a:chOff x="-3124200" y="0"/>
              <a:chExt cx="9291510" cy="3419823"/>
            </a:xfrm>
          </p:grpSpPr>
          <p:sp>
            <p:nvSpPr>
              <p:cNvPr id="92" name="Кружок"/>
              <p:cNvSpPr/>
              <p:nvPr/>
            </p:nvSpPr>
            <p:spPr>
              <a:xfrm>
                <a:off x="-2907048" y="441424"/>
                <a:ext cx="2978399" cy="2978399"/>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93" name="03"/>
              <p:cNvSpPr txBox="1"/>
              <p:nvPr/>
            </p:nvSpPr>
            <p:spPr>
              <a:xfrm>
                <a:off x="-3124200" y="0"/>
                <a:ext cx="2167657" cy="1295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t>03</a:t>
                </a:r>
              </a:p>
            </p:txBody>
          </p:sp>
          <p:sp>
            <p:nvSpPr>
              <p:cNvPr id="94" name="Lorem ipsum dolor sit amet, consectetur adipiscing elit, sed do eiusmod tempor incididunt ut labore et quis nostrud exercitation ullamco laboris nisi ut"/>
              <p:cNvSpPr txBox="1"/>
              <p:nvPr/>
            </p:nvSpPr>
            <p:spPr>
              <a:xfrm>
                <a:off x="-1962495" y="1104900"/>
                <a:ext cx="8129805" cy="22456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Instant, one-tap access to the schedule</a:t>
                </a:r>
              </a:p>
              <a:p>
                <a:r>
                  <a:rPr lang="en-US" dirty="0"/>
                  <a:t>No need to open a browser and log in. The schedule is available instantly inside the app, increasing the likelihood that team members check it regularly.</a:t>
                </a:r>
                <a:endParaRPr dirty="0"/>
              </a:p>
            </p:txBody>
          </p:sp>
        </p:grpSp>
        <p:grpSp>
          <p:nvGrpSpPr>
            <p:cNvPr id="99" name="Группа"/>
            <p:cNvGrpSpPr/>
            <p:nvPr/>
          </p:nvGrpSpPr>
          <p:grpSpPr>
            <a:xfrm>
              <a:off x="7416800" y="6449117"/>
              <a:ext cx="9291511" cy="4310779"/>
              <a:chOff x="-3124200" y="0"/>
              <a:chExt cx="9291510" cy="4310776"/>
            </a:xfrm>
          </p:grpSpPr>
          <p:sp>
            <p:nvSpPr>
              <p:cNvPr id="96" name="Кружок"/>
              <p:cNvSpPr/>
              <p:nvPr/>
            </p:nvSpPr>
            <p:spPr>
              <a:xfrm>
                <a:off x="-2907048" y="441424"/>
                <a:ext cx="2978399" cy="2978399"/>
              </a:xfrm>
              <a:prstGeom prst="ellipse">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97" name="04"/>
              <p:cNvSpPr txBox="1"/>
              <p:nvPr/>
            </p:nvSpPr>
            <p:spPr>
              <a:xfrm>
                <a:off x="-3124200" y="0"/>
                <a:ext cx="2167657" cy="1295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t>04</a:t>
                </a:r>
              </a:p>
            </p:txBody>
          </p:sp>
          <p:sp>
            <p:nvSpPr>
              <p:cNvPr id="98" name="Lorem ipsum dolor sit amet, consectetur adipiscing elit, sed do eiusmod tempor incididunt ut labore et quis nostrud exercitation ullamco laboris nisi ut"/>
              <p:cNvSpPr txBox="1"/>
              <p:nvPr/>
            </p:nvSpPr>
            <p:spPr>
              <a:xfrm>
                <a:off x="-1962495" y="1104900"/>
                <a:ext cx="8129805" cy="32058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b="1" dirty="0"/>
                  <a:t>Designed for a mobile-first workforce</a:t>
                </a:r>
              </a:p>
              <a:p>
                <a:r>
                  <a:rPr lang="en-US" dirty="0"/>
                  <a:t>Most team members live on their phones. A mobile optimized experience meets them where they already are, driving higher engagement and consistent usage compared to a traditional web-only portal.</a:t>
                </a:r>
                <a:endParaRPr dirty="0"/>
              </a:p>
            </p:txBody>
          </p:sp>
        </p:gr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p:cNvGrpSpPr/>
        <p:nvPr/>
      </p:nvGrpSpPr>
      <p:grpSpPr>
        <a:xfrm>
          <a:off x="0" y="0"/>
          <a:ext cx="0" cy="0"/>
          <a:chOff x="0" y="0"/>
          <a:chExt cx="0" cy="0"/>
        </a:xfrm>
      </p:grpSpPr>
      <p:sp>
        <p:nvSpPr>
          <p:cNvPr id="143" name="Кружок"/>
          <p:cNvSpPr/>
          <p:nvPr/>
        </p:nvSpPr>
        <p:spPr>
          <a:xfrm>
            <a:off x="3351541" y="-1511590"/>
            <a:ext cx="17477880" cy="1747788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54" name="Группа"/>
          <p:cNvGrpSpPr/>
          <p:nvPr/>
        </p:nvGrpSpPr>
        <p:grpSpPr>
          <a:xfrm>
            <a:off x="7318136" y="2456256"/>
            <a:ext cx="9544690" cy="9542188"/>
            <a:chOff x="0" y="-1"/>
            <a:chExt cx="9544688" cy="9542186"/>
          </a:xfrm>
        </p:grpSpPr>
        <p:sp>
          <p:nvSpPr>
            <p:cNvPr id="144" name="Фигура"/>
            <p:cNvSpPr/>
            <p:nvPr/>
          </p:nvSpPr>
          <p:spPr>
            <a:xfrm>
              <a:off x="394524" y="6412114"/>
              <a:ext cx="8745207" cy="3130071"/>
            </a:xfrm>
            <a:custGeom>
              <a:avLst/>
              <a:gdLst/>
              <a:ahLst/>
              <a:cxnLst>
                <a:cxn ang="0">
                  <a:pos x="wd2" y="hd2"/>
                </a:cxn>
                <a:cxn ang="5400000">
                  <a:pos x="wd2" y="hd2"/>
                </a:cxn>
                <a:cxn ang="10800000">
                  <a:pos x="wd2" y="hd2"/>
                </a:cxn>
                <a:cxn ang="16200000">
                  <a:pos x="wd2" y="hd2"/>
                </a:cxn>
              </a:cxnLst>
              <a:rect l="0" t="0" r="r" b="b"/>
              <a:pathLst>
                <a:path w="21600" h="21507" extrusionOk="0">
                  <a:moveTo>
                    <a:pt x="1615" y="0"/>
                  </a:moveTo>
                  <a:lnTo>
                    <a:pt x="0" y="1886"/>
                  </a:lnTo>
                  <a:cubicBezTo>
                    <a:pt x="1863" y="13728"/>
                    <a:pt x="6055" y="21414"/>
                    <a:pt x="10701" y="21506"/>
                  </a:cubicBezTo>
                  <a:cubicBezTo>
                    <a:pt x="15427" y="21600"/>
                    <a:pt x="19716" y="13838"/>
                    <a:pt x="21600" y="1783"/>
                  </a:cubicBezTo>
                  <a:lnTo>
                    <a:pt x="20007" y="8"/>
                  </a:lnTo>
                  <a:cubicBezTo>
                    <a:pt x="18422" y="9989"/>
                    <a:pt x="14893" y="16490"/>
                    <a:pt x="10970" y="16652"/>
                  </a:cubicBezTo>
                  <a:cubicBezTo>
                    <a:pt x="6934" y="16819"/>
                    <a:pt x="3252" y="10265"/>
                    <a:pt x="1615" y="0"/>
                  </a:cubicBezTo>
                  <a:close/>
                </a:path>
              </a:pathLst>
            </a:custGeom>
            <a:solidFill>
              <a:srgbClr val="F7E1F6"/>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5" name="Фигура"/>
            <p:cNvSpPr/>
            <p:nvPr/>
          </p:nvSpPr>
          <p:spPr>
            <a:xfrm>
              <a:off x="0" y="-1"/>
              <a:ext cx="9544688" cy="6533360"/>
            </a:xfrm>
            <a:custGeom>
              <a:avLst/>
              <a:gdLst/>
              <a:ahLst/>
              <a:cxnLst>
                <a:cxn ang="0">
                  <a:pos x="wd2" y="hd2"/>
                </a:cxn>
                <a:cxn ang="5400000">
                  <a:pos x="wd2" y="hd2"/>
                </a:cxn>
                <a:cxn ang="10800000">
                  <a:pos x="wd2" y="hd2"/>
                </a:cxn>
                <a:cxn ang="16200000">
                  <a:pos x="wd2" y="hd2"/>
                </a:cxn>
              </a:cxnLst>
              <a:rect l="0" t="0" r="r" b="b"/>
              <a:pathLst>
                <a:path w="21585" h="21598" extrusionOk="0">
                  <a:moveTo>
                    <a:pt x="10820" y="0"/>
                  </a:moveTo>
                  <a:cubicBezTo>
                    <a:pt x="9445" y="-2"/>
                    <a:pt x="8082" y="377"/>
                    <a:pt x="6804" y="1119"/>
                  </a:cubicBezTo>
                  <a:lnTo>
                    <a:pt x="7449" y="3251"/>
                  </a:lnTo>
                  <a:cubicBezTo>
                    <a:pt x="7565" y="3182"/>
                    <a:pt x="7682" y="3119"/>
                    <a:pt x="7800" y="3059"/>
                  </a:cubicBezTo>
                  <a:cubicBezTo>
                    <a:pt x="7928" y="2995"/>
                    <a:pt x="8058" y="2937"/>
                    <a:pt x="8188" y="2885"/>
                  </a:cubicBezTo>
                  <a:cubicBezTo>
                    <a:pt x="7534" y="5606"/>
                    <a:pt x="8944" y="8444"/>
                    <a:pt x="10917" y="8373"/>
                  </a:cubicBezTo>
                  <a:cubicBezTo>
                    <a:pt x="12816" y="8305"/>
                    <a:pt x="14117" y="5547"/>
                    <a:pt x="13485" y="2927"/>
                  </a:cubicBezTo>
                  <a:cubicBezTo>
                    <a:pt x="13603" y="2981"/>
                    <a:pt x="13721" y="3038"/>
                    <a:pt x="13837" y="3098"/>
                  </a:cubicBezTo>
                  <a:cubicBezTo>
                    <a:pt x="13941" y="3150"/>
                    <a:pt x="14043" y="3205"/>
                    <a:pt x="14146" y="3262"/>
                  </a:cubicBezTo>
                  <a:lnTo>
                    <a:pt x="14745" y="1080"/>
                  </a:lnTo>
                  <a:cubicBezTo>
                    <a:pt x="13494" y="368"/>
                    <a:pt x="12163" y="2"/>
                    <a:pt x="10820" y="0"/>
                  </a:cubicBezTo>
                  <a:close/>
                  <a:moveTo>
                    <a:pt x="10836" y="908"/>
                  </a:moveTo>
                  <a:cubicBezTo>
                    <a:pt x="11423" y="908"/>
                    <a:pt x="12010" y="1237"/>
                    <a:pt x="12458" y="1892"/>
                  </a:cubicBezTo>
                  <a:cubicBezTo>
                    <a:pt x="13354" y="3202"/>
                    <a:pt x="13354" y="5325"/>
                    <a:pt x="12458" y="6635"/>
                  </a:cubicBezTo>
                  <a:cubicBezTo>
                    <a:pt x="11561" y="7945"/>
                    <a:pt x="10109" y="7945"/>
                    <a:pt x="9213" y="6635"/>
                  </a:cubicBezTo>
                  <a:cubicBezTo>
                    <a:pt x="8317" y="5325"/>
                    <a:pt x="8317" y="3202"/>
                    <a:pt x="9213" y="1892"/>
                  </a:cubicBezTo>
                  <a:cubicBezTo>
                    <a:pt x="9661" y="1237"/>
                    <a:pt x="10249" y="908"/>
                    <a:pt x="10836" y="908"/>
                  </a:cubicBezTo>
                  <a:close/>
                  <a:moveTo>
                    <a:pt x="15096" y="1303"/>
                  </a:moveTo>
                  <a:lnTo>
                    <a:pt x="14502" y="3483"/>
                  </a:lnTo>
                  <a:cubicBezTo>
                    <a:pt x="14628" y="3565"/>
                    <a:pt x="14752" y="3650"/>
                    <a:pt x="14876" y="3739"/>
                  </a:cubicBezTo>
                  <a:cubicBezTo>
                    <a:pt x="14984" y="3817"/>
                    <a:pt x="15091" y="3899"/>
                    <a:pt x="15197" y="3983"/>
                  </a:cubicBezTo>
                  <a:cubicBezTo>
                    <a:pt x="14364" y="4558"/>
                    <a:pt x="13830" y="5627"/>
                    <a:pt x="13650" y="6812"/>
                  </a:cubicBezTo>
                  <a:cubicBezTo>
                    <a:pt x="13469" y="8006"/>
                    <a:pt x="13648" y="9319"/>
                    <a:pt x="14251" y="10350"/>
                  </a:cubicBezTo>
                  <a:cubicBezTo>
                    <a:pt x="15566" y="12598"/>
                    <a:pt x="18024" y="12157"/>
                    <a:pt x="18928" y="9511"/>
                  </a:cubicBezTo>
                  <a:lnTo>
                    <a:pt x="19227" y="10421"/>
                  </a:lnTo>
                  <a:lnTo>
                    <a:pt x="20700" y="9512"/>
                  </a:lnTo>
                  <a:cubicBezTo>
                    <a:pt x="20184" y="7777"/>
                    <a:pt x="19460" y="6191"/>
                    <a:pt x="18562" y="4829"/>
                  </a:cubicBezTo>
                  <a:cubicBezTo>
                    <a:pt x="17576" y="3334"/>
                    <a:pt x="16398" y="2136"/>
                    <a:pt x="15096" y="1303"/>
                  </a:cubicBezTo>
                  <a:close/>
                  <a:moveTo>
                    <a:pt x="6451" y="1317"/>
                  </a:moveTo>
                  <a:cubicBezTo>
                    <a:pt x="5145" y="2159"/>
                    <a:pt x="3965" y="3370"/>
                    <a:pt x="2980" y="4881"/>
                  </a:cubicBezTo>
                  <a:cubicBezTo>
                    <a:pt x="2095" y="6238"/>
                    <a:pt x="1383" y="7814"/>
                    <a:pt x="875" y="9536"/>
                  </a:cubicBezTo>
                  <a:lnTo>
                    <a:pt x="2347" y="10415"/>
                  </a:lnTo>
                  <a:cubicBezTo>
                    <a:pt x="2407" y="10224"/>
                    <a:pt x="2469" y="10033"/>
                    <a:pt x="2533" y="9845"/>
                  </a:cubicBezTo>
                  <a:cubicBezTo>
                    <a:pt x="2595" y="9661"/>
                    <a:pt x="2660" y="9479"/>
                    <a:pt x="2727" y="9298"/>
                  </a:cubicBezTo>
                  <a:cubicBezTo>
                    <a:pt x="3124" y="10655"/>
                    <a:pt x="3934" y="11492"/>
                    <a:pt x="4818" y="11719"/>
                  </a:cubicBezTo>
                  <a:cubicBezTo>
                    <a:pt x="5730" y="11952"/>
                    <a:pt x="6715" y="11535"/>
                    <a:pt x="7407" y="10396"/>
                  </a:cubicBezTo>
                  <a:cubicBezTo>
                    <a:pt x="8040" y="9356"/>
                    <a:pt x="8230" y="8016"/>
                    <a:pt x="8048" y="6796"/>
                  </a:cubicBezTo>
                  <a:cubicBezTo>
                    <a:pt x="7867" y="5580"/>
                    <a:pt x="7316" y="4481"/>
                    <a:pt x="6453" y="3906"/>
                  </a:cubicBezTo>
                  <a:lnTo>
                    <a:pt x="7084" y="3470"/>
                  </a:lnTo>
                  <a:lnTo>
                    <a:pt x="6451" y="1317"/>
                  </a:lnTo>
                  <a:close/>
                  <a:moveTo>
                    <a:pt x="5304" y="4320"/>
                  </a:moveTo>
                  <a:cubicBezTo>
                    <a:pt x="5892" y="4320"/>
                    <a:pt x="6479" y="4648"/>
                    <a:pt x="6927" y="5303"/>
                  </a:cubicBezTo>
                  <a:cubicBezTo>
                    <a:pt x="7823" y="6613"/>
                    <a:pt x="7823" y="8737"/>
                    <a:pt x="6927" y="10047"/>
                  </a:cubicBezTo>
                  <a:cubicBezTo>
                    <a:pt x="6031" y="11357"/>
                    <a:pt x="4578" y="11357"/>
                    <a:pt x="3682" y="10047"/>
                  </a:cubicBezTo>
                  <a:cubicBezTo>
                    <a:pt x="2785" y="8737"/>
                    <a:pt x="2785" y="6613"/>
                    <a:pt x="3682" y="5303"/>
                  </a:cubicBezTo>
                  <a:cubicBezTo>
                    <a:pt x="4130" y="4648"/>
                    <a:pt x="4717" y="4320"/>
                    <a:pt x="5304" y="4320"/>
                  </a:cubicBezTo>
                  <a:close/>
                  <a:moveTo>
                    <a:pt x="16401" y="4336"/>
                  </a:moveTo>
                  <a:cubicBezTo>
                    <a:pt x="16988" y="4336"/>
                    <a:pt x="17575" y="4662"/>
                    <a:pt x="18023" y="5317"/>
                  </a:cubicBezTo>
                  <a:cubicBezTo>
                    <a:pt x="18919" y="6628"/>
                    <a:pt x="18919" y="8753"/>
                    <a:pt x="18023" y="10063"/>
                  </a:cubicBezTo>
                  <a:cubicBezTo>
                    <a:pt x="17127" y="11373"/>
                    <a:pt x="15674" y="11373"/>
                    <a:pt x="14778" y="10063"/>
                  </a:cubicBezTo>
                  <a:cubicBezTo>
                    <a:pt x="13882" y="8753"/>
                    <a:pt x="13882" y="6628"/>
                    <a:pt x="14778" y="5317"/>
                  </a:cubicBezTo>
                  <a:cubicBezTo>
                    <a:pt x="15226" y="4662"/>
                    <a:pt x="15813" y="4336"/>
                    <a:pt x="16401" y="4336"/>
                  </a:cubicBezTo>
                  <a:close/>
                  <a:moveTo>
                    <a:pt x="20848" y="10026"/>
                  </a:moveTo>
                  <a:lnTo>
                    <a:pt x="19368" y="10926"/>
                  </a:lnTo>
                  <a:lnTo>
                    <a:pt x="19604" y="11934"/>
                  </a:lnTo>
                  <a:cubicBezTo>
                    <a:pt x="17787" y="10994"/>
                    <a:pt x="15878" y="12949"/>
                    <a:pt x="15862" y="15766"/>
                  </a:cubicBezTo>
                  <a:cubicBezTo>
                    <a:pt x="15854" y="17178"/>
                    <a:pt x="16323" y="18385"/>
                    <a:pt x="17022" y="19130"/>
                  </a:cubicBezTo>
                  <a:cubicBezTo>
                    <a:pt x="17720" y="19875"/>
                    <a:pt x="18648" y="20159"/>
                    <a:pt x="19566" y="19724"/>
                  </a:cubicBezTo>
                  <a:cubicBezTo>
                    <a:pt x="19535" y="19885"/>
                    <a:pt x="19501" y="20044"/>
                    <a:pt x="19465" y="20202"/>
                  </a:cubicBezTo>
                  <a:cubicBezTo>
                    <a:pt x="19429" y="20357"/>
                    <a:pt x="19390" y="20511"/>
                    <a:pt x="19348" y="20663"/>
                  </a:cubicBezTo>
                  <a:lnTo>
                    <a:pt x="20842" y="21548"/>
                  </a:lnTo>
                  <a:cubicBezTo>
                    <a:pt x="21335" y="19703"/>
                    <a:pt x="21587" y="17739"/>
                    <a:pt x="21586" y="15758"/>
                  </a:cubicBezTo>
                  <a:cubicBezTo>
                    <a:pt x="21584" y="13797"/>
                    <a:pt x="21334" y="11854"/>
                    <a:pt x="20848" y="10026"/>
                  </a:cubicBezTo>
                  <a:close/>
                  <a:moveTo>
                    <a:pt x="722" y="10064"/>
                  </a:moveTo>
                  <a:cubicBezTo>
                    <a:pt x="258" y="11837"/>
                    <a:pt x="14" y="13718"/>
                    <a:pt x="1" y="15617"/>
                  </a:cubicBezTo>
                  <a:cubicBezTo>
                    <a:pt x="-13" y="17662"/>
                    <a:pt x="242" y="19693"/>
                    <a:pt x="752" y="21598"/>
                  </a:cubicBezTo>
                  <a:lnTo>
                    <a:pt x="2232" y="20687"/>
                  </a:lnTo>
                  <a:cubicBezTo>
                    <a:pt x="2187" y="20528"/>
                    <a:pt x="2146" y="20365"/>
                    <a:pt x="2107" y="20202"/>
                  </a:cubicBezTo>
                  <a:cubicBezTo>
                    <a:pt x="2068" y="20035"/>
                    <a:pt x="2032" y="19867"/>
                    <a:pt x="2000" y="19697"/>
                  </a:cubicBezTo>
                  <a:cubicBezTo>
                    <a:pt x="3885" y="20642"/>
                    <a:pt x="5828" y="18507"/>
                    <a:pt x="5732" y="15597"/>
                  </a:cubicBezTo>
                  <a:cubicBezTo>
                    <a:pt x="5686" y="14224"/>
                    <a:pt x="5194" y="13081"/>
                    <a:pt x="4492" y="12394"/>
                  </a:cubicBezTo>
                  <a:cubicBezTo>
                    <a:pt x="3786" y="11702"/>
                    <a:pt x="2866" y="11472"/>
                    <a:pt x="1975" y="11938"/>
                  </a:cubicBezTo>
                  <a:cubicBezTo>
                    <a:pt x="2008" y="11775"/>
                    <a:pt x="2045" y="11613"/>
                    <a:pt x="2083" y="11452"/>
                  </a:cubicBezTo>
                  <a:cubicBezTo>
                    <a:pt x="2125" y="11279"/>
                    <a:pt x="2169" y="11108"/>
                    <a:pt x="2216" y="10938"/>
                  </a:cubicBezTo>
                  <a:lnTo>
                    <a:pt x="722" y="10064"/>
                  </a:lnTo>
                  <a:close/>
                  <a:moveTo>
                    <a:pt x="2924" y="12455"/>
                  </a:moveTo>
                  <a:cubicBezTo>
                    <a:pt x="3511" y="12455"/>
                    <a:pt x="4099" y="12782"/>
                    <a:pt x="4547" y="13437"/>
                  </a:cubicBezTo>
                  <a:cubicBezTo>
                    <a:pt x="5443" y="14747"/>
                    <a:pt x="5443" y="16871"/>
                    <a:pt x="4547" y="18182"/>
                  </a:cubicBezTo>
                  <a:cubicBezTo>
                    <a:pt x="3651" y="19492"/>
                    <a:pt x="2198" y="19492"/>
                    <a:pt x="1301" y="18182"/>
                  </a:cubicBezTo>
                  <a:cubicBezTo>
                    <a:pt x="405" y="16871"/>
                    <a:pt x="405" y="14747"/>
                    <a:pt x="1301" y="13437"/>
                  </a:cubicBezTo>
                  <a:cubicBezTo>
                    <a:pt x="1750" y="12782"/>
                    <a:pt x="2337" y="12455"/>
                    <a:pt x="2924" y="12455"/>
                  </a:cubicBezTo>
                  <a:close/>
                  <a:moveTo>
                    <a:pt x="18675" y="12455"/>
                  </a:moveTo>
                  <a:cubicBezTo>
                    <a:pt x="19262" y="12455"/>
                    <a:pt x="19850" y="12782"/>
                    <a:pt x="20298" y="13437"/>
                  </a:cubicBezTo>
                  <a:cubicBezTo>
                    <a:pt x="21195" y="14747"/>
                    <a:pt x="21195" y="16871"/>
                    <a:pt x="20298" y="18182"/>
                  </a:cubicBezTo>
                  <a:cubicBezTo>
                    <a:pt x="19402" y="19492"/>
                    <a:pt x="17949" y="19492"/>
                    <a:pt x="17053" y="18182"/>
                  </a:cubicBezTo>
                  <a:cubicBezTo>
                    <a:pt x="16157" y="16871"/>
                    <a:pt x="16157" y="14747"/>
                    <a:pt x="17053" y="13437"/>
                  </a:cubicBezTo>
                  <a:cubicBezTo>
                    <a:pt x="17501" y="12782"/>
                    <a:pt x="18088" y="12455"/>
                    <a:pt x="18675" y="12455"/>
                  </a:cubicBezTo>
                  <a:close/>
                </a:path>
              </a:pathLst>
            </a:custGeom>
            <a:gradFill flip="none" rotWithShape="1">
              <a:gsLst>
                <a:gs pos="0">
                  <a:srgbClr val="CF4DCC"/>
                </a:gs>
                <a:gs pos="100000">
                  <a:srgbClr val="92278F"/>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6" name="A"/>
            <p:cNvSpPr txBox="1"/>
            <p:nvPr/>
          </p:nvSpPr>
          <p:spPr>
            <a:xfrm>
              <a:off x="900552" y="4313277"/>
              <a:ext cx="865687" cy="762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t>A</a:t>
              </a:r>
            </a:p>
          </p:txBody>
        </p:sp>
        <p:sp>
          <p:nvSpPr>
            <p:cNvPr id="147" name="E"/>
            <p:cNvSpPr txBox="1"/>
            <p:nvPr/>
          </p:nvSpPr>
          <p:spPr>
            <a:xfrm>
              <a:off x="7885552" y="4313277"/>
              <a:ext cx="865687" cy="762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t>E</a:t>
              </a:r>
            </a:p>
          </p:txBody>
        </p:sp>
        <p:sp>
          <p:nvSpPr>
            <p:cNvPr id="148" name="B"/>
            <p:cNvSpPr txBox="1"/>
            <p:nvPr/>
          </p:nvSpPr>
          <p:spPr>
            <a:xfrm>
              <a:off x="1941952" y="1874877"/>
              <a:ext cx="865687" cy="762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t>B</a:t>
              </a:r>
            </a:p>
          </p:txBody>
        </p:sp>
        <p:sp>
          <p:nvSpPr>
            <p:cNvPr id="149" name="C"/>
            <p:cNvSpPr txBox="1"/>
            <p:nvPr/>
          </p:nvSpPr>
          <p:spPr>
            <a:xfrm>
              <a:off x="4390219" y="833477"/>
              <a:ext cx="865687" cy="762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t>C</a:t>
              </a:r>
            </a:p>
          </p:txBody>
        </p:sp>
        <p:sp>
          <p:nvSpPr>
            <p:cNvPr id="150" name="D"/>
            <p:cNvSpPr txBox="1"/>
            <p:nvPr/>
          </p:nvSpPr>
          <p:spPr>
            <a:xfrm>
              <a:off x="6869552" y="1874877"/>
              <a:ext cx="865687" cy="762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b="0">
                  <a:solidFill>
                    <a:srgbClr val="31333D"/>
                  </a:solidFill>
                  <a:latin typeface="Maven Pro Medium"/>
                  <a:ea typeface="Maven Pro Medium"/>
                  <a:cs typeface="Maven Pro Medium"/>
                  <a:sym typeface="Maven Pro Medium"/>
                </a:defRPr>
              </a:lvl1pPr>
            </a:lstStyle>
            <a:p>
              <a:r>
                <a:t>D</a:t>
              </a:r>
            </a:p>
          </p:txBody>
        </p:sp>
        <p:sp>
          <p:nvSpPr>
            <p:cNvPr id="151" name="PROCESS"/>
            <p:cNvSpPr txBox="1"/>
            <p:nvPr/>
          </p:nvSpPr>
          <p:spPr>
            <a:xfrm>
              <a:off x="2502086" y="6722061"/>
              <a:ext cx="4641953"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b="0">
                  <a:solidFill>
                    <a:srgbClr val="31333D"/>
                  </a:solidFill>
                  <a:latin typeface="Maven Pro Medium"/>
                  <a:ea typeface="Maven Pro Medium"/>
                  <a:cs typeface="Maven Pro Medium"/>
                  <a:sym typeface="Maven Pro Medium"/>
                </a:defRPr>
              </a:lvl1pPr>
            </a:lstStyle>
            <a:p>
              <a:r>
                <a:rPr lang="en-US" dirty="0"/>
                <a:t>Solution</a:t>
              </a:r>
              <a:endParaRPr dirty="0"/>
            </a:p>
          </p:txBody>
        </p:sp>
        <p:sp>
          <p:nvSpPr>
            <p:cNvPr id="152" name="Фигура"/>
            <p:cNvSpPr/>
            <p:nvPr/>
          </p:nvSpPr>
          <p:spPr>
            <a:xfrm>
              <a:off x="4034604" y="3685360"/>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rgbClr val="CF4DCC"/>
                </a:gs>
                <a:gs pos="100000">
                  <a:srgbClr val="92278F"/>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3" name="Lorem ipsum dolor sit amet, consectetur adipisg elit"/>
            <p:cNvSpPr txBox="1"/>
            <p:nvPr/>
          </p:nvSpPr>
          <p:spPr>
            <a:xfrm>
              <a:off x="2904890" y="4653607"/>
              <a:ext cx="3836345" cy="20219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nSpc>
                  <a:spcPct val="120000"/>
                </a:lnSpc>
                <a:spcBef>
                  <a:spcPts val="2000"/>
                </a:spcBef>
                <a:defRPr sz="2600" b="0">
                  <a:solidFill>
                    <a:srgbClr val="646979"/>
                  </a:solidFill>
                  <a:latin typeface="Open Sans"/>
                  <a:ea typeface="Open Sans"/>
                  <a:cs typeface="Open Sans"/>
                  <a:sym typeface="Open Sans"/>
                </a:defRPr>
              </a:lvl1pPr>
            </a:lstStyle>
            <a:p>
              <a:r>
                <a:rPr lang="en-US" dirty="0"/>
                <a:t>Notifications </a:t>
              </a:r>
            </a:p>
            <a:p>
              <a:r>
                <a:rPr lang="en-US" dirty="0"/>
                <a:t>= </a:t>
              </a:r>
            </a:p>
            <a:p>
              <a:r>
                <a:rPr lang="en-US" dirty="0"/>
                <a:t>Behavior Change</a:t>
              </a:r>
              <a:endParaRPr dirty="0"/>
            </a:p>
          </p:txBody>
        </p:sp>
      </p:grpSp>
      <p:sp>
        <p:nvSpPr>
          <p:cNvPr id="155" name="D."/>
          <p:cNvSpPr txBox="1"/>
          <p:nvPr/>
        </p:nvSpPr>
        <p:spPr>
          <a:xfrm>
            <a:off x="17081028" y="5691914"/>
            <a:ext cx="632936"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dirty="0">
                <a:solidFill>
                  <a:srgbClr val="92278F"/>
                </a:solidFill>
              </a:rPr>
              <a:t>D.</a:t>
            </a:r>
          </a:p>
        </p:txBody>
      </p:sp>
      <p:sp>
        <p:nvSpPr>
          <p:cNvPr id="156" name="Lorem ipsum dolor sit amet, consectetur adipisg elit, sed do eiusmod tempor incididunt ut labore et dolore magna aliqua."/>
          <p:cNvSpPr txBox="1"/>
          <p:nvPr/>
        </p:nvSpPr>
        <p:spPr>
          <a:xfrm>
            <a:off x="17137832" y="6520351"/>
            <a:ext cx="6693718" cy="24692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Even lowering late arrivals by </a:t>
            </a:r>
            <a:r>
              <a:rPr lang="en-US" b="1" dirty="0"/>
              <a:t>2–3 times per month</a:t>
            </a:r>
            <a:r>
              <a:rPr lang="en-US" dirty="0"/>
              <a:t> can significantly improve store productivity, customer flow, and team efficiency. Immediate alerts help eliminate forgetfulness as an excuse.</a:t>
            </a:r>
            <a:endParaRPr dirty="0"/>
          </a:p>
        </p:txBody>
      </p:sp>
      <p:sp>
        <p:nvSpPr>
          <p:cNvPr id="157" name="Subtitle text"/>
          <p:cNvSpPr txBox="1"/>
          <p:nvPr/>
        </p:nvSpPr>
        <p:spPr>
          <a:xfrm>
            <a:off x="17792228" y="5445693"/>
            <a:ext cx="3938472" cy="1087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lang="en-US" dirty="0"/>
              <a:t>Real potential to reduce tardiness</a:t>
            </a:r>
            <a:endParaRPr dirty="0"/>
          </a:p>
        </p:txBody>
      </p:sp>
      <p:sp>
        <p:nvSpPr>
          <p:cNvPr id="159" name="E."/>
          <p:cNvSpPr txBox="1"/>
          <p:nvPr/>
        </p:nvSpPr>
        <p:spPr>
          <a:xfrm>
            <a:off x="17081028" y="9855596"/>
            <a:ext cx="632936"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dirty="0">
                <a:solidFill>
                  <a:srgbClr val="92278F"/>
                </a:solidFill>
              </a:rPr>
              <a:t>E.</a:t>
            </a:r>
          </a:p>
        </p:txBody>
      </p:sp>
      <p:sp>
        <p:nvSpPr>
          <p:cNvPr id="160" name="Lorem ipsum dolor sit amet, consectetur adipisg elit, sed do eiusmod tempor incididunt ut labore et dolore magna aliqua."/>
          <p:cNvSpPr txBox="1"/>
          <p:nvPr/>
        </p:nvSpPr>
        <p:spPr>
          <a:xfrm>
            <a:off x="17137832" y="10684033"/>
            <a:ext cx="6693718" cy="24692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Managers spend less time reminding staff, chasing updates, or adjusting shifts last-minute. With better visibility and automated reminders, daily operations become smoother and more predictable.</a:t>
            </a:r>
            <a:endParaRPr dirty="0"/>
          </a:p>
        </p:txBody>
      </p:sp>
      <p:sp>
        <p:nvSpPr>
          <p:cNvPr id="161" name="Subtitle text"/>
          <p:cNvSpPr txBox="1"/>
          <p:nvPr/>
        </p:nvSpPr>
        <p:spPr>
          <a:xfrm>
            <a:off x="17792228" y="9609375"/>
            <a:ext cx="5144756" cy="1087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lang="en-US" dirty="0"/>
              <a:t>Improves punctuality and manager workflow</a:t>
            </a:r>
            <a:endParaRPr dirty="0"/>
          </a:p>
        </p:txBody>
      </p:sp>
      <p:sp>
        <p:nvSpPr>
          <p:cNvPr id="163" name="B."/>
          <p:cNvSpPr txBox="1"/>
          <p:nvPr/>
        </p:nvSpPr>
        <p:spPr>
          <a:xfrm>
            <a:off x="552450" y="6858000"/>
            <a:ext cx="632936"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dirty="0">
                <a:solidFill>
                  <a:srgbClr val="92278F"/>
                </a:solidFill>
              </a:rPr>
              <a:t>B.</a:t>
            </a:r>
          </a:p>
        </p:txBody>
      </p:sp>
      <p:sp>
        <p:nvSpPr>
          <p:cNvPr id="164" name="Lorem ipsum dolor sit amet, consectetur adipisg elit, sed do eiusmod tempor incididunt ut labore et dolore magna aliqua."/>
          <p:cNvSpPr txBox="1"/>
          <p:nvPr/>
        </p:nvSpPr>
        <p:spPr>
          <a:xfrm>
            <a:off x="609254" y="7686437"/>
            <a:ext cx="5005111" cy="4389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By delivering reminders straight to the lock screen via native push notifications, team members see them immediately. The timing can be optimized for example, sending alerts 1 hour before a shift or when travel time indicates they should leave.</a:t>
            </a:r>
            <a:endParaRPr dirty="0"/>
          </a:p>
        </p:txBody>
      </p:sp>
      <p:sp>
        <p:nvSpPr>
          <p:cNvPr id="165" name="Subtitle text"/>
          <p:cNvSpPr txBox="1"/>
          <p:nvPr/>
        </p:nvSpPr>
        <p:spPr>
          <a:xfrm>
            <a:off x="1263650" y="6611779"/>
            <a:ext cx="5515335" cy="1087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lang="en-US" dirty="0"/>
              <a:t>Mobile app dramatically improves visibility &amp; timing</a:t>
            </a:r>
            <a:endParaRPr dirty="0"/>
          </a:p>
        </p:txBody>
      </p:sp>
      <p:sp>
        <p:nvSpPr>
          <p:cNvPr id="167" name="A."/>
          <p:cNvSpPr txBox="1"/>
          <p:nvPr/>
        </p:nvSpPr>
        <p:spPr>
          <a:xfrm>
            <a:off x="609254" y="1672346"/>
            <a:ext cx="751850"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dirty="0">
                <a:solidFill>
                  <a:srgbClr val="92278F"/>
                </a:solidFill>
              </a:rPr>
              <a:t>A.</a:t>
            </a:r>
          </a:p>
        </p:txBody>
      </p:sp>
      <p:sp>
        <p:nvSpPr>
          <p:cNvPr id="168" name="Lorem ipsum dolor sit amet, consectetur adipisg elit, sed do eiusmod tempor incididunt ut labore et dolore magna aliqua."/>
          <p:cNvSpPr txBox="1"/>
          <p:nvPr/>
        </p:nvSpPr>
        <p:spPr>
          <a:xfrm>
            <a:off x="666058" y="2500782"/>
            <a:ext cx="5945452" cy="29493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The current system is capable of generating reminders and schedule alerts—but those reminders lose impact when delivered through channels that team members rarely check.</a:t>
            </a:r>
            <a:endParaRPr dirty="0"/>
          </a:p>
        </p:txBody>
      </p:sp>
      <p:sp>
        <p:nvSpPr>
          <p:cNvPr id="169" name="Subtitle text"/>
          <p:cNvSpPr txBox="1"/>
          <p:nvPr/>
        </p:nvSpPr>
        <p:spPr>
          <a:xfrm>
            <a:off x="1320454" y="1426125"/>
            <a:ext cx="6392206" cy="1087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lang="en-US" dirty="0"/>
              <a:t>Backend already supports automated reminders</a:t>
            </a:r>
            <a:endParaRPr dirty="0"/>
          </a:p>
        </p:txBody>
      </p:sp>
      <p:sp>
        <p:nvSpPr>
          <p:cNvPr id="2" name="D.">
            <a:extLst>
              <a:ext uri="{FF2B5EF4-FFF2-40B4-BE49-F238E27FC236}">
                <a16:creationId xmlns:a16="http://schemas.microsoft.com/office/drawing/2014/main" id="{56C53CB5-62AF-6742-7B22-500926C575C1}"/>
              </a:ext>
            </a:extLst>
          </p:cNvPr>
          <p:cNvSpPr txBox="1"/>
          <p:nvPr/>
        </p:nvSpPr>
        <p:spPr>
          <a:xfrm>
            <a:off x="17081028" y="1696173"/>
            <a:ext cx="632936"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6362CD"/>
                </a:solidFill>
                <a:latin typeface="Maven Pro Medium"/>
                <a:ea typeface="Maven Pro Medium"/>
                <a:cs typeface="Maven Pro Medium"/>
                <a:sym typeface="Maven Pro Medium"/>
              </a:defRPr>
            </a:lvl1pPr>
          </a:lstStyle>
          <a:p>
            <a:r>
              <a:rPr lang="en-US" dirty="0">
                <a:solidFill>
                  <a:srgbClr val="92278F"/>
                </a:solidFill>
              </a:rPr>
              <a:t>C</a:t>
            </a:r>
            <a:r>
              <a:rPr dirty="0">
                <a:solidFill>
                  <a:srgbClr val="92278F"/>
                </a:solidFill>
              </a:rPr>
              <a:t>.</a:t>
            </a:r>
          </a:p>
        </p:txBody>
      </p:sp>
      <p:sp>
        <p:nvSpPr>
          <p:cNvPr id="3" name="Lorem ipsum dolor sit amet, consectetur adipisg elit, sed do eiusmod tempor incididunt ut labore et dolore magna aliqua.">
            <a:extLst>
              <a:ext uri="{FF2B5EF4-FFF2-40B4-BE49-F238E27FC236}">
                <a16:creationId xmlns:a16="http://schemas.microsoft.com/office/drawing/2014/main" id="{4C11B3EF-872E-7AAE-67F7-95CFEFCDDEFF}"/>
              </a:ext>
            </a:extLst>
          </p:cNvPr>
          <p:cNvSpPr txBox="1"/>
          <p:nvPr/>
        </p:nvSpPr>
        <p:spPr>
          <a:xfrm>
            <a:off x="17137832" y="2524610"/>
            <a:ext cx="6693718" cy="24692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A unified communication channel ensures managers and team members stay aligned. Clearer, faster communication directly cuts down on missed shifts, confusion, and operational slowdowns.</a:t>
            </a:r>
            <a:endParaRPr dirty="0"/>
          </a:p>
        </p:txBody>
      </p:sp>
      <p:sp>
        <p:nvSpPr>
          <p:cNvPr id="4" name="Subtitle text">
            <a:extLst>
              <a:ext uri="{FF2B5EF4-FFF2-40B4-BE49-F238E27FC236}">
                <a16:creationId xmlns:a16="http://schemas.microsoft.com/office/drawing/2014/main" id="{927D9CE0-8EB8-9E32-E71D-A606B979ADDF}"/>
              </a:ext>
            </a:extLst>
          </p:cNvPr>
          <p:cNvSpPr txBox="1"/>
          <p:nvPr/>
        </p:nvSpPr>
        <p:spPr>
          <a:xfrm>
            <a:off x="17792228" y="1449952"/>
            <a:ext cx="5429722" cy="10874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3200" b="0">
                <a:solidFill>
                  <a:srgbClr val="31333D"/>
                </a:solidFill>
                <a:latin typeface="Maven Pro Medium"/>
                <a:ea typeface="Maven Pro Medium"/>
                <a:cs typeface="Maven Pro Medium"/>
                <a:sym typeface="Maven Pro Medium"/>
              </a:defRPr>
            </a:lvl1pPr>
          </a:lstStyle>
          <a:p>
            <a:r>
              <a:rPr lang="en-US" dirty="0"/>
              <a:t>Better communication = fewer misunderstandings</a:t>
            </a:r>
            <a:endParaRPr dirty="0"/>
          </a:p>
        </p:txBody>
      </p:sp>
      <p:pic>
        <p:nvPicPr>
          <p:cNvPr id="7" name="Graphic 6">
            <a:extLst>
              <a:ext uri="{FF2B5EF4-FFF2-40B4-BE49-F238E27FC236}">
                <a16:creationId xmlns:a16="http://schemas.microsoft.com/office/drawing/2014/main" id="{3C04FEAB-6EED-7223-E9E4-44AB526CA5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522052" y="7557906"/>
            <a:ext cx="6042024" cy="8870949"/>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E0E5"/>
        </a:solidFill>
        <a:effectLst/>
      </p:bgPr>
    </p:bg>
    <p:spTree>
      <p:nvGrpSpPr>
        <p:cNvPr id="1" name=""/>
        <p:cNvGrpSpPr/>
        <p:nvPr/>
      </p:nvGrpSpPr>
      <p:grpSpPr>
        <a:xfrm>
          <a:off x="0" y="0"/>
          <a:ext cx="0" cy="0"/>
          <a:chOff x="0" y="0"/>
          <a:chExt cx="0" cy="0"/>
        </a:xfrm>
      </p:grpSpPr>
      <p:sp>
        <p:nvSpPr>
          <p:cNvPr id="14" name="Кружок">
            <a:extLst>
              <a:ext uri="{FF2B5EF4-FFF2-40B4-BE49-F238E27FC236}">
                <a16:creationId xmlns:a16="http://schemas.microsoft.com/office/drawing/2014/main" id="{F0D12912-F6B5-CB79-D5E6-FC3FD1B7E78E}"/>
              </a:ext>
            </a:extLst>
          </p:cNvPr>
          <p:cNvSpPr/>
          <p:nvPr/>
        </p:nvSpPr>
        <p:spPr>
          <a:xfrm>
            <a:off x="3435479" y="1785887"/>
            <a:ext cx="10652671" cy="10652672"/>
          </a:xfrm>
          <a:prstGeom prst="ellipse">
            <a:avLst/>
          </a:prstGeom>
          <a:solidFill>
            <a:schemeClr val="bg1"/>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11" name="Кружок"/>
          <p:cNvSpPr/>
          <p:nvPr/>
        </p:nvSpPr>
        <p:spPr>
          <a:xfrm>
            <a:off x="3435480" y="1785887"/>
            <a:ext cx="10652671" cy="10652672"/>
          </a:xfrm>
          <a:prstGeom prst="ellipse">
            <a:avLst/>
          </a:prstGeom>
          <a:blipFill>
            <a:blip r:embed="rId2">
              <a:extLst>
                <a:ext uri="{96DAC541-7B7A-43D3-8B79-37D633B846F1}">
                  <asvg:svgBlip xmlns:asvg="http://schemas.microsoft.com/office/drawing/2016/SVG/main" r:embed="rId3"/>
                </a:ext>
              </a:extLst>
            </a:blip>
            <a:stretch>
              <a:fillRect l="19354" t="30065" r="33696" b="-13745"/>
            </a:stretch>
          </a:blip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grpSp>
        <p:nvGrpSpPr>
          <p:cNvPr id="115" name="Группа"/>
          <p:cNvGrpSpPr/>
          <p:nvPr/>
        </p:nvGrpSpPr>
        <p:grpSpPr>
          <a:xfrm>
            <a:off x="819150" y="3298064"/>
            <a:ext cx="9020815" cy="4653552"/>
            <a:chOff x="0" y="-56455"/>
            <a:chExt cx="7445400" cy="4653551"/>
          </a:xfrm>
        </p:grpSpPr>
        <p:sp>
          <p:nvSpPr>
            <p:cNvPr id="113" name="Title text slide"/>
            <p:cNvSpPr txBox="1"/>
            <p:nvPr/>
          </p:nvSpPr>
          <p:spPr>
            <a:xfrm>
              <a:off x="0" y="-56455"/>
              <a:ext cx="7445400" cy="37959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lang="en-US" dirty="0"/>
                <a:t>Productivity Impact</a:t>
              </a:r>
              <a:endParaRPr dirty="0"/>
            </a:p>
          </p:txBody>
        </p:sp>
        <p:sp>
          <p:nvSpPr>
            <p:cNvPr id="114" name="Фигура"/>
            <p:cNvSpPr/>
            <p:nvPr/>
          </p:nvSpPr>
          <p:spPr>
            <a:xfrm>
              <a:off x="81804" y="403642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rgbClr val="CF4DCC"/>
                </a:gs>
                <a:gs pos="100000">
                  <a:srgbClr val="92278F"/>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p>
          </p:txBody>
        </p:sp>
      </p:grpSp>
      <p:sp>
        <p:nvSpPr>
          <p:cNvPr id="8" name="TextBox 7">
            <a:extLst>
              <a:ext uri="{FF2B5EF4-FFF2-40B4-BE49-F238E27FC236}">
                <a16:creationId xmlns:a16="http://schemas.microsoft.com/office/drawing/2014/main" id="{6601BFB8-F084-1D74-174E-DA998E3EF8FC}"/>
              </a:ext>
            </a:extLst>
          </p:cNvPr>
          <p:cNvSpPr txBox="1"/>
          <p:nvPr/>
        </p:nvSpPr>
        <p:spPr>
          <a:xfrm>
            <a:off x="10446595" y="3663840"/>
            <a:ext cx="12220574" cy="90556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en-US" sz="2600" dirty="0">
                <a:solidFill>
                  <a:srgbClr val="646979"/>
                </a:solidFill>
                <a:latin typeface="Open Sans Semibold" panose="020B0706030804020204" pitchFamily="34" charset="0"/>
                <a:ea typeface="Open Sans Semibold" panose="020B0706030804020204" pitchFamily="34" charset="0"/>
                <a:cs typeface="Open Sans Semibold" panose="020B0706030804020204" pitchFamily="34" charset="0"/>
                <a:sym typeface="Open Sans"/>
              </a:rPr>
              <a:t>Even cutting 2–3 late arrivals per month is a major improvement</a:t>
            </a:r>
          </a:p>
          <a:p>
            <a:pPr algn="l">
              <a:lnSpc>
                <a:spcPct val="120000"/>
              </a:lnSpc>
              <a:spcBef>
                <a:spcPts val="2000"/>
              </a:spcBef>
              <a:defRPr sz="2600" b="0">
                <a:solidFill>
                  <a:srgbClr val="646979"/>
                </a:solidFill>
                <a:latin typeface="Open Sans"/>
                <a:ea typeface="Open Sans"/>
                <a:cs typeface="Open Sans"/>
                <a:sym typeface="Open Sans"/>
              </a:defRPr>
            </a:pPr>
            <a:r>
              <a:rPr lang="en-US" dirty="0">
                <a:solidFill>
                  <a:srgbClr val="646979"/>
                </a:solidFill>
              </a:rPr>
              <a:t>	Small wins add up. Preventing just a handful of late shifts each month 	significantly stabilizes daily operations.</a:t>
            </a:r>
          </a:p>
          <a:p>
            <a:pPr algn="l">
              <a:lnSpc>
                <a:spcPct val="120000"/>
              </a:lnSpc>
              <a:spcBef>
                <a:spcPts val="2000"/>
              </a:spcBef>
              <a:defRPr sz="2600" b="0">
                <a:solidFill>
                  <a:srgbClr val="646979"/>
                </a:solidFill>
                <a:latin typeface="Open Sans"/>
                <a:ea typeface="Open Sans"/>
                <a:cs typeface="Open Sans"/>
                <a:sym typeface="Open Sans"/>
              </a:defRPr>
            </a:pPr>
            <a:r>
              <a:rPr lang="en-US" sz="2600" b="0" dirty="0">
                <a:solidFill>
                  <a:srgbClr val="646979"/>
                </a:solidFill>
                <a:latin typeface="Open Sans Semibold" panose="020B0706030804020204" pitchFamily="34" charset="0"/>
                <a:ea typeface="Open Sans Semibold" panose="020B0706030804020204" pitchFamily="34" charset="0"/>
                <a:cs typeface="Open Sans Semibold" panose="020B0706030804020204" pitchFamily="34" charset="0"/>
              </a:rPr>
              <a:t>Late arrivals disrupt opening tasks, customer service, and overall team flow</a:t>
            </a:r>
          </a:p>
          <a:p>
            <a:pPr algn="l">
              <a:lnSpc>
                <a:spcPct val="120000"/>
              </a:lnSpc>
              <a:spcBef>
                <a:spcPts val="2000"/>
              </a:spcBef>
              <a:defRPr sz="2600" b="0">
                <a:solidFill>
                  <a:srgbClr val="646979"/>
                </a:solidFill>
                <a:latin typeface="Open Sans"/>
                <a:ea typeface="Open Sans"/>
                <a:cs typeface="Open Sans"/>
                <a:sym typeface="Open Sans"/>
              </a:defRPr>
            </a:pPr>
            <a:r>
              <a:rPr lang="en-US" dirty="0">
                <a:solidFill>
                  <a:srgbClr val="646979"/>
                </a:solidFill>
              </a:rPr>
              <a:t>	When one person is late, everything slows down: prep work gets 	delayed, customers wait longer, and other team members have to 	compensate.</a:t>
            </a:r>
          </a:p>
          <a:p>
            <a:pPr algn="l">
              <a:lnSpc>
                <a:spcPct val="120000"/>
              </a:lnSpc>
              <a:spcBef>
                <a:spcPts val="2000"/>
              </a:spcBef>
              <a:defRPr sz="2600" b="0">
                <a:solidFill>
                  <a:srgbClr val="646979"/>
                </a:solidFill>
                <a:latin typeface="Open Sans"/>
                <a:ea typeface="Open Sans"/>
                <a:cs typeface="Open Sans"/>
                <a:sym typeface="Open Sans"/>
              </a:defRPr>
            </a:pPr>
            <a:r>
              <a:rPr lang="en-US" sz="2600" b="0" dirty="0">
                <a:solidFill>
                  <a:srgbClr val="646979"/>
                </a:solidFill>
                <a:latin typeface="Open Sans Semibold" panose="020B0706030804020204" pitchFamily="34" charset="0"/>
                <a:ea typeface="Open Sans Semibold" panose="020B0706030804020204" pitchFamily="34" charset="0"/>
                <a:cs typeface="Open Sans Semibold" panose="020B0706030804020204" pitchFamily="34" charset="0"/>
              </a:rPr>
              <a:t>Small reductions multiply over time and across the entire team</a:t>
            </a:r>
          </a:p>
          <a:p>
            <a:pPr algn="l">
              <a:lnSpc>
                <a:spcPct val="120000"/>
              </a:lnSpc>
              <a:spcBef>
                <a:spcPts val="2000"/>
              </a:spcBef>
              <a:defRPr sz="2600" b="0">
                <a:solidFill>
                  <a:srgbClr val="646979"/>
                </a:solidFill>
                <a:latin typeface="Open Sans"/>
                <a:ea typeface="Open Sans"/>
                <a:cs typeface="Open Sans"/>
                <a:sym typeface="Open Sans"/>
              </a:defRPr>
            </a:pPr>
            <a:r>
              <a:rPr lang="en-US" dirty="0">
                <a:solidFill>
                  <a:srgbClr val="646979"/>
                </a:solidFill>
              </a:rPr>
              <a:t>	A few fewer late shifts each month becomes dozens over the year	especially when applied across multiple </a:t>
            </a:r>
            <a:r>
              <a:rPr lang="en-US" dirty="0"/>
              <a:t>team members</a:t>
            </a:r>
            <a:r>
              <a:rPr lang="en-US" dirty="0">
                <a:solidFill>
                  <a:srgbClr val="646979"/>
                </a:solidFill>
              </a:rPr>
              <a:t>. The cumulative 	effect is substantial.</a:t>
            </a:r>
          </a:p>
          <a:p>
            <a:pPr algn="l">
              <a:lnSpc>
                <a:spcPct val="120000"/>
              </a:lnSpc>
              <a:spcBef>
                <a:spcPts val="2000"/>
              </a:spcBef>
              <a:defRPr sz="2600" b="0">
                <a:solidFill>
                  <a:srgbClr val="646979"/>
                </a:solidFill>
                <a:latin typeface="Open Sans"/>
                <a:ea typeface="Open Sans"/>
                <a:cs typeface="Open Sans"/>
                <a:sym typeface="Open Sans"/>
              </a:defRPr>
            </a:pPr>
            <a:r>
              <a:rPr lang="en-US" sz="2600" b="0" dirty="0">
                <a:solidFill>
                  <a:srgbClr val="646979"/>
                </a:solidFill>
                <a:latin typeface="Open Sans Semibold" panose="020B0706030804020204" pitchFamily="34" charset="0"/>
                <a:ea typeface="Open Sans Semibold" panose="020B0706030804020204" pitchFamily="34" charset="0"/>
                <a:cs typeface="Open Sans Semibold" panose="020B0706030804020204" pitchFamily="34" charset="0"/>
              </a:rPr>
              <a:t>Higher punctuality leads to smoother operations and increased productivity</a:t>
            </a:r>
          </a:p>
          <a:p>
            <a:pPr algn="l">
              <a:lnSpc>
                <a:spcPct val="120000"/>
              </a:lnSpc>
              <a:spcBef>
                <a:spcPts val="2000"/>
              </a:spcBef>
              <a:defRPr sz="2600" b="0">
                <a:solidFill>
                  <a:srgbClr val="646979"/>
                </a:solidFill>
                <a:latin typeface="Open Sans"/>
                <a:ea typeface="Open Sans"/>
                <a:cs typeface="Open Sans"/>
                <a:sym typeface="Open Sans"/>
              </a:defRPr>
            </a:pPr>
            <a:r>
              <a:rPr lang="en-US" dirty="0">
                <a:solidFill>
                  <a:srgbClr val="646979"/>
                </a:solidFill>
              </a:rPr>
              <a:t>	Consistent on-time attendance creates predictable workflows, reduces 	manager stress, and boosts the overall efficiency of the salon.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Alexander…"/>
          <p:cNvSpPr txBox="1"/>
          <p:nvPr/>
        </p:nvSpPr>
        <p:spPr>
          <a:xfrm>
            <a:off x="12910164" y="2777332"/>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lang="en-US" dirty="0"/>
              <a:t>Home Page</a:t>
            </a:r>
            <a:endParaRPr dirty="0"/>
          </a:p>
        </p:txBody>
      </p:sp>
      <p:sp>
        <p:nvSpPr>
          <p:cNvPr id="176" name="Фигура"/>
          <p:cNvSpPr/>
          <p:nvPr/>
        </p:nvSpPr>
        <p:spPr>
          <a:xfrm>
            <a:off x="12991969" y="59185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DIRECTOR"/>
          <p:cNvSpPr txBox="1"/>
          <p:nvPr/>
        </p:nvSpPr>
        <p:spPr>
          <a:xfrm>
            <a:off x="12966061" y="4823693"/>
            <a:ext cx="3834098"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600" b="0" cap="all">
                <a:solidFill>
                  <a:srgbClr val="646879"/>
                </a:solidFill>
                <a:latin typeface="Maven Pro Medium"/>
                <a:ea typeface="Maven Pro Medium"/>
                <a:cs typeface="Maven Pro Medium"/>
                <a:sym typeface="Maven Pro Medium"/>
              </a:defRPr>
            </a:lvl1pPr>
          </a:lstStyle>
          <a:p>
            <a:r>
              <a:rPr lang="en-US" dirty="0"/>
              <a:t>in progress</a:t>
            </a:r>
            <a:endParaRPr dirty="0"/>
          </a:p>
        </p:txBody>
      </p:sp>
      <p:pic>
        <p:nvPicPr>
          <p:cNvPr id="6" name="Picture 5">
            <a:extLst>
              <a:ext uri="{FF2B5EF4-FFF2-40B4-BE49-F238E27FC236}">
                <a16:creationId xmlns:a16="http://schemas.microsoft.com/office/drawing/2014/main" id="{611F8623-40AD-3A6A-509F-4B9BDE515F0B}"/>
              </a:ext>
            </a:extLst>
          </p:cNvPr>
          <p:cNvPicPr>
            <a:picLocks noChangeAspect="1"/>
          </p:cNvPicPr>
          <p:nvPr/>
        </p:nvPicPr>
        <p:blipFill>
          <a:blip r:embed="rId2"/>
          <a:stretch>
            <a:fillRect/>
          </a:stretch>
        </p:blipFill>
        <p:spPr>
          <a:xfrm>
            <a:off x="2748112" y="0"/>
            <a:ext cx="6395888" cy="13716000"/>
          </a:xfrm>
          <a:prstGeom prst="rect">
            <a:avLst/>
          </a:prstGeom>
        </p:spPr>
      </p:pic>
      <p:grpSp>
        <p:nvGrpSpPr>
          <p:cNvPr id="7" name="Группа">
            <a:extLst>
              <a:ext uri="{FF2B5EF4-FFF2-40B4-BE49-F238E27FC236}">
                <a16:creationId xmlns:a16="http://schemas.microsoft.com/office/drawing/2014/main" id="{0AC97336-F4FB-3694-31EC-A97F3FF91B67}"/>
              </a:ext>
            </a:extLst>
          </p:cNvPr>
          <p:cNvGrpSpPr/>
          <p:nvPr/>
        </p:nvGrpSpPr>
        <p:grpSpPr>
          <a:xfrm>
            <a:off x="11861799" y="7211117"/>
            <a:ext cx="10088979" cy="3727551"/>
            <a:chOff x="0" y="0"/>
            <a:chExt cx="10088978" cy="4073525"/>
          </a:xfrm>
        </p:grpSpPr>
        <p:sp>
          <p:nvSpPr>
            <p:cNvPr id="8" name="Закругленный прямоугольник">
              <a:extLst>
                <a:ext uri="{FF2B5EF4-FFF2-40B4-BE49-F238E27FC236}">
                  <a16:creationId xmlns:a16="http://schemas.microsoft.com/office/drawing/2014/main" id="{C359E005-06DC-2E50-4BD7-CF742E2F92B6}"/>
                </a:ext>
              </a:extLst>
            </p:cNvPr>
            <p:cNvSpPr/>
            <p:nvPr/>
          </p:nvSpPr>
          <p:spPr>
            <a:xfrm>
              <a:off x="1045765" y="0"/>
              <a:ext cx="9043213" cy="4073525"/>
            </a:xfrm>
            <a:prstGeom prst="roundRect">
              <a:avLst>
                <a:gd name="adj" fmla="val 5346"/>
              </a:avLst>
            </a:pr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9" name="Треугольник">
              <a:extLst>
                <a:ext uri="{FF2B5EF4-FFF2-40B4-BE49-F238E27FC236}">
                  <a16:creationId xmlns:a16="http://schemas.microsoft.com/office/drawing/2014/main" id="{64DB1B65-9028-0256-2517-CC1F4D5BC5F1}"/>
                </a:ext>
              </a:extLst>
            </p:cNvPr>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0" name="Ut enim ad minim veniam, quis nostrud exercitaton ullamco laboris nisi ut aliquip ex ea commo conset. Duis aute irure dolor in reprehenderit in Lorem ips dolor sit amet, consectetur sed adipiscing elit, sed do eiusmod tempor incididunt ut labore et dolore">
            <a:extLst>
              <a:ext uri="{FF2B5EF4-FFF2-40B4-BE49-F238E27FC236}">
                <a16:creationId xmlns:a16="http://schemas.microsoft.com/office/drawing/2014/main" id="{58F7910F-0639-EE4D-456A-99D0EDF8889D}"/>
              </a:ext>
            </a:extLst>
          </p:cNvPr>
          <p:cNvSpPr txBox="1"/>
          <p:nvPr/>
        </p:nvSpPr>
        <p:spPr>
          <a:xfrm>
            <a:off x="13475267" y="7463365"/>
            <a:ext cx="8032770" cy="3453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Working</a:t>
            </a:r>
          </a:p>
          <a:p>
            <a:pPr>
              <a:lnSpc>
                <a:spcPct val="100000"/>
              </a:lnSpc>
            </a:pPr>
            <a:r>
              <a:rPr lang="en-US" sz="1800" dirty="0"/>
              <a:t>	Quick overview</a:t>
            </a:r>
          </a:p>
          <a:p>
            <a:pPr>
              <a:lnSpc>
                <a:spcPct val="100000"/>
              </a:lnSpc>
            </a:pPr>
            <a:r>
              <a:rPr lang="en-US" sz="1800" dirty="0"/>
              <a:t>	Color coded green, yellow, red</a:t>
            </a:r>
          </a:p>
          <a:p>
            <a:r>
              <a:rPr lang="en-US" dirty="0"/>
              <a:t>To-Do</a:t>
            </a:r>
          </a:p>
          <a:p>
            <a:pPr>
              <a:lnSpc>
                <a:spcPct val="100000"/>
              </a:lnSpc>
            </a:pPr>
            <a:r>
              <a:rPr lang="en-US" sz="1800" dirty="0"/>
              <a:t>	Different screen for managers</a:t>
            </a:r>
          </a:p>
          <a:p>
            <a:pPr>
              <a:lnSpc>
                <a:spcPct val="100000"/>
              </a:lnSpc>
            </a:pPr>
            <a:r>
              <a:rPr lang="en-US" sz="1800" dirty="0"/>
              <a:t>	more stats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2F68-EEFF-BAB7-84D7-B3CC65BB7AA0}"/>
            </a:ext>
          </a:extLst>
        </p:cNvPr>
        <p:cNvGrpSpPr/>
        <p:nvPr/>
      </p:nvGrpSpPr>
      <p:grpSpPr>
        <a:xfrm>
          <a:off x="0" y="0"/>
          <a:ext cx="0" cy="0"/>
          <a:chOff x="0" y="0"/>
          <a:chExt cx="0" cy="0"/>
        </a:xfrm>
      </p:grpSpPr>
      <p:grpSp>
        <p:nvGrpSpPr>
          <p:cNvPr id="13" name="Группа">
            <a:extLst>
              <a:ext uri="{FF2B5EF4-FFF2-40B4-BE49-F238E27FC236}">
                <a16:creationId xmlns:a16="http://schemas.microsoft.com/office/drawing/2014/main" id="{F2D6EB54-202F-6FE6-0258-9C3FCBE16122}"/>
              </a:ext>
            </a:extLst>
          </p:cNvPr>
          <p:cNvGrpSpPr/>
          <p:nvPr/>
        </p:nvGrpSpPr>
        <p:grpSpPr>
          <a:xfrm>
            <a:off x="11861799" y="7211116"/>
            <a:ext cx="10088979" cy="5305940"/>
            <a:chOff x="0" y="0"/>
            <a:chExt cx="10088978" cy="4073525"/>
          </a:xfrm>
        </p:grpSpPr>
        <p:sp>
          <p:nvSpPr>
            <p:cNvPr id="14" name="Закругленный прямоугольник">
              <a:extLst>
                <a:ext uri="{FF2B5EF4-FFF2-40B4-BE49-F238E27FC236}">
                  <a16:creationId xmlns:a16="http://schemas.microsoft.com/office/drawing/2014/main" id="{F2990BBD-9398-5E5B-BB99-0F5ECD575557}"/>
                </a:ext>
              </a:extLst>
            </p:cNvPr>
            <p:cNvSpPr/>
            <p:nvPr/>
          </p:nvSpPr>
          <p:spPr>
            <a:xfrm>
              <a:off x="1045765" y="0"/>
              <a:ext cx="9043213" cy="4073525"/>
            </a:xfrm>
            <a:prstGeom prst="roundRect">
              <a:avLst>
                <a:gd name="adj" fmla="val 5346"/>
              </a:avLst>
            </a:pr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5" name="Треугольник">
              <a:extLst>
                <a:ext uri="{FF2B5EF4-FFF2-40B4-BE49-F238E27FC236}">
                  <a16:creationId xmlns:a16="http://schemas.microsoft.com/office/drawing/2014/main" id="{0ACC58BB-CFB7-8630-C00E-A7161BE8258D}"/>
                </a:ext>
              </a:extLst>
            </p:cNvPr>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6" name="Ut enim ad minim veniam, quis nostrud exercitaton ullamco laboris nisi ut aliquip ex ea commo conset. Duis aute irure dolor in reprehenderit in Lorem ips dolor sit amet, consectetur sed adipiscing elit, sed do eiusmod tempor incididunt ut labore et dolore">
            <a:extLst>
              <a:ext uri="{FF2B5EF4-FFF2-40B4-BE49-F238E27FC236}">
                <a16:creationId xmlns:a16="http://schemas.microsoft.com/office/drawing/2014/main" id="{637B2F8B-514A-ECE3-C52A-D7F8E5686837}"/>
              </a:ext>
            </a:extLst>
          </p:cNvPr>
          <p:cNvSpPr txBox="1"/>
          <p:nvPr/>
        </p:nvSpPr>
        <p:spPr>
          <a:xfrm>
            <a:off x="13475267" y="7463365"/>
            <a:ext cx="8032770" cy="5053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Working</a:t>
            </a:r>
          </a:p>
          <a:p>
            <a:pPr>
              <a:lnSpc>
                <a:spcPct val="100000"/>
              </a:lnSpc>
            </a:pPr>
            <a:r>
              <a:rPr lang="en-US" sz="1800" dirty="0"/>
              <a:t>	Graph</a:t>
            </a:r>
          </a:p>
          <a:p>
            <a:pPr>
              <a:lnSpc>
                <a:spcPct val="100000"/>
              </a:lnSpc>
            </a:pPr>
            <a:r>
              <a:rPr lang="en-US" sz="1800" dirty="0"/>
              <a:t>	Monthly scores</a:t>
            </a:r>
          </a:p>
          <a:p>
            <a:pPr>
              <a:lnSpc>
                <a:spcPct val="100000"/>
              </a:lnSpc>
            </a:pPr>
            <a:r>
              <a:rPr lang="en-US" sz="1800" dirty="0"/>
              <a:t>	Feedback and areas of opportunity</a:t>
            </a:r>
          </a:p>
          <a:p>
            <a:r>
              <a:rPr lang="en-US" dirty="0"/>
              <a:t>To-Do</a:t>
            </a:r>
          </a:p>
          <a:p>
            <a:pPr>
              <a:lnSpc>
                <a:spcPct val="100000"/>
              </a:lnSpc>
            </a:pPr>
            <a:r>
              <a:rPr lang="en-US" sz="1800" dirty="0"/>
              <a:t>	Awards</a:t>
            </a:r>
          </a:p>
          <a:p>
            <a:pPr>
              <a:lnSpc>
                <a:spcPct val="100000"/>
              </a:lnSpc>
            </a:pPr>
            <a:r>
              <a:rPr lang="en-US" sz="1800" dirty="0"/>
              <a:t>	Push notifications</a:t>
            </a:r>
          </a:p>
          <a:p>
            <a:pPr>
              <a:lnSpc>
                <a:spcPct val="100000"/>
              </a:lnSpc>
            </a:pPr>
            <a:r>
              <a:rPr lang="en-US" sz="1800" dirty="0"/>
              <a:t>	Metric description</a:t>
            </a:r>
          </a:p>
          <a:p>
            <a:pPr>
              <a:lnSpc>
                <a:spcPct val="100000"/>
              </a:lnSpc>
            </a:pPr>
            <a:r>
              <a:rPr lang="en-US" sz="1800" dirty="0"/>
              <a:t>	Color coded actual values</a:t>
            </a:r>
          </a:p>
        </p:txBody>
      </p:sp>
      <p:sp>
        <p:nvSpPr>
          <p:cNvPr id="175" name="Alexander…">
            <a:extLst>
              <a:ext uri="{FF2B5EF4-FFF2-40B4-BE49-F238E27FC236}">
                <a16:creationId xmlns:a16="http://schemas.microsoft.com/office/drawing/2014/main" id="{CF652085-99D2-C732-916D-8CB3AB6CEB9F}"/>
              </a:ext>
            </a:extLst>
          </p:cNvPr>
          <p:cNvSpPr txBox="1"/>
          <p:nvPr/>
        </p:nvSpPr>
        <p:spPr>
          <a:xfrm>
            <a:off x="12910164" y="2777332"/>
            <a:ext cx="1067373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lang="en-US" dirty="0"/>
              <a:t>Personal Appearance</a:t>
            </a:r>
            <a:endParaRPr dirty="0"/>
          </a:p>
        </p:txBody>
      </p:sp>
      <p:sp>
        <p:nvSpPr>
          <p:cNvPr id="176" name="Фигура">
            <a:extLst>
              <a:ext uri="{FF2B5EF4-FFF2-40B4-BE49-F238E27FC236}">
                <a16:creationId xmlns:a16="http://schemas.microsoft.com/office/drawing/2014/main" id="{5707DF75-032C-C82F-F168-B858A80BBCE3}"/>
              </a:ext>
            </a:extLst>
          </p:cNvPr>
          <p:cNvSpPr/>
          <p:nvPr/>
        </p:nvSpPr>
        <p:spPr>
          <a:xfrm>
            <a:off x="12991969" y="59185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DIRECTOR">
            <a:extLst>
              <a:ext uri="{FF2B5EF4-FFF2-40B4-BE49-F238E27FC236}">
                <a16:creationId xmlns:a16="http://schemas.microsoft.com/office/drawing/2014/main" id="{4E676BBA-349C-2B4B-8B5F-A70B016348B5}"/>
              </a:ext>
            </a:extLst>
          </p:cNvPr>
          <p:cNvSpPr txBox="1"/>
          <p:nvPr/>
        </p:nvSpPr>
        <p:spPr>
          <a:xfrm>
            <a:off x="12966061" y="4823693"/>
            <a:ext cx="3834098"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600" b="0" cap="all">
                <a:solidFill>
                  <a:srgbClr val="646879"/>
                </a:solidFill>
                <a:latin typeface="Maven Pro Medium"/>
                <a:ea typeface="Maven Pro Medium"/>
                <a:cs typeface="Maven Pro Medium"/>
                <a:sym typeface="Maven Pro Medium"/>
              </a:defRPr>
            </a:lvl1pPr>
          </a:lstStyle>
          <a:p>
            <a:r>
              <a:rPr lang="en-US" dirty="0"/>
              <a:t>in progress</a:t>
            </a:r>
            <a:endParaRPr dirty="0"/>
          </a:p>
        </p:txBody>
      </p:sp>
      <p:pic>
        <p:nvPicPr>
          <p:cNvPr id="12" name="Picture 11">
            <a:extLst>
              <a:ext uri="{FF2B5EF4-FFF2-40B4-BE49-F238E27FC236}">
                <a16:creationId xmlns:a16="http://schemas.microsoft.com/office/drawing/2014/main" id="{16459E64-62B5-BD0B-F117-84DCA703D148}"/>
              </a:ext>
            </a:extLst>
          </p:cNvPr>
          <p:cNvPicPr>
            <a:picLocks noChangeAspect="1"/>
          </p:cNvPicPr>
          <p:nvPr/>
        </p:nvPicPr>
        <p:blipFill>
          <a:blip r:embed="rId2"/>
          <a:stretch>
            <a:fillRect/>
          </a:stretch>
        </p:blipFill>
        <p:spPr>
          <a:xfrm>
            <a:off x="2748112" y="0"/>
            <a:ext cx="6395888" cy="13716000"/>
          </a:xfrm>
          <a:prstGeom prst="rect">
            <a:avLst/>
          </a:prstGeom>
        </p:spPr>
      </p:pic>
    </p:spTree>
    <p:extLst>
      <p:ext uri="{BB962C8B-B14F-4D97-AF65-F5344CB8AC3E}">
        <p14:creationId xmlns:p14="http://schemas.microsoft.com/office/powerpoint/2010/main" val="5477239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BBC78-1E16-0337-D51B-42F5DC00DA1C}"/>
            </a:ext>
          </a:extLst>
        </p:cNvPr>
        <p:cNvGrpSpPr/>
        <p:nvPr/>
      </p:nvGrpSpPr>
      <p:grpSpPr>
        <a:xfrm>
          <a:off x="0" y="0"/>
          <a:ext cx="0" cy="0"/>
          <a:chOff x="0" y="0"/>
          <a:chExt cx="0" cy="0"/>
        </a:xfrm>
      </p:grpSpPr>
      <p:sp>
        <p:nvSpPr>
          <p:cNvPr id="175" name="Alexander…">
            <a:extLst>
              <a:ext uri="{FF2B5EF4-FFF2-40B4-BE49-F238E27FC236}">
                <a16:creationId xmlns:a16="http://schemas.microsoft.com/office/drawing/2014/main" id="{C58AF58D-1954-FDCA-FB97-B10525111B11}"/>
              </a:ext>
            </a:extLst>
          </p:cNvPr>
          <p:cNvSpPr txBox="1"/>
          <p:nvPr/>
        </p:nvSpPr>
        <p:spPr>
          <a:xfrm>
            <a:off x="12910164" y="2777332"/>
            <a:ext cx="911217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8000" b="0">
                <a:solidFill>
                  <a:srgbClr val="31333D"/>
                </a:solidFill>
                <a:latin typeface="Maven Pro Medium"/>
                <a:ea typeface="Maven Pro Medium"/>
                <a:cs typeface="Maven Pro Medium"/>
                <a:sym typeface="Maven Pro Medium"/>
              </a:defRPr>
            </a:pPr>
            <a:r>
              <a:rPr lang="en-US" dirty="0"/>
              <a:t>Framework</a:t>
            </a:r>
            <a:endParaRPr dirty="0"/>
          </a:p>
        </p:txBody>
      </p:sp>
      <p:sp>
        <p:nvSpPr>
          <p:cNvPr id="176" name="Фигура">
            <a:extLst>
              <a:ext uri="{FF2B5EF4-FFF2-40B4-BE49-F238E27FC236}">
                <a16:creationId xmlns:a16="http://schemas.microsoft.com/office/drawing/2014/main" id="{F99D62C6-537E-C0DC-730A-8B1CE4CC9174}"/>
              </a:ext>
            </a:extLst>
          </p:cNvPr>
          <p:cNvSpPr/>
          <p:nvPr/>
        </p:nvSpPr>
        <p:spPr>
          <a:xfrm>
            <a:off x="12991969" y="59185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rgbClr val="CF4DCC"/>
              </a:gs>
              <a:gs pos="100000">
                <a:srgbClr val="92278F"/>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DIRECTOR">
            <a:extLst>
              <a:ext uri="{FF2B5EF4-FFF2-40B4-BE49-F238E27FC236}">
                <a16:creationId xmlns:a16="http://schemas.microsoft.com/office/drawing/2014/main" id="{9BCEE460-89E0-0165-0FAB-8F37014C41F9}"/>
              </a:ext>
            </a:extLst>
          </p:cNvPr>
          <p:cNvSpPr txBox="1"/>
          <p:nvPr/>
        </p:nvSpPr>
        <p:spPr>
          <a:xfrm>
            <a:off x="12966061" y="4823693"/>
            <a:ext cx="3834098"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2600" b="0" cap="all">
                <a:solidFill>
                  <a:srgbClr val="646879"/>
                </a:solidFill>
                <a:latin typeface="Maven Pro Medium"/>
                <a:ea typeface="Maven Pro Medium"/>
                <a:cs typeface="Maven Pro Medium"/>
                <a:sym typeface="Maven Pro Medium"/>
              </a:defRPr>
            </a:lvl1pPr>
          </a:lstStyle>
          <a:p>
            <a:r>
              <a:rPr lang="en-US" dirty="0"/>
              <a:t>in progress</a:t>
            </a:r>
            <a:endParaRPr dirty="0"/>
          </a:p>
        </p:txBody>
      </p:sp>
      <p:pic>
        <p:nvPicPr>
          <p:cNvPr id="5" name="Picture 4">
            <a:extLst>
              <a:ext uri="{FF2B5EF4-FFF2-40B4-BE49-F238E27FC236}">
                <a16:creationId xmlns:a16="http://schemas.microsoft.com/office/drawing/2014/main" id="{2AFE0771-4939-1088-5F59-4766B6CDC3D5}"/>
              </a:ext>
            </a:extLst>
          </p:cNvPr>
          <p:cNvPicPr>
            <a:picLocks noChangeAspect="1"/>
          </p:cNvPicPr>
          <p:nvPr/>
        </p:nvPicPr>
        <p:blipFill>
          <a:blip r:embed="rId2"/>
          <a:stretch>
            <a:fillRect/>
          </a:stretch>
        </p:blipFill>
        <p:spPr>
          <a:xfrm>
            <a:off x="2748112" y="0"/>
            <a:ext cx="6395888" cy="13716000"/>
          </a:xfrm>
          <a:prstGeom prst="rect">
            <a:avLst/>
          </a:prstGeom>
        </p:spPr>
      </p:pic>
      <p:grpSp>
        <p:nvGrpSpPr>
          <p:cNvPr id="6" name="Группа">
            <a:extLst>
              <a:ext uri="{FF2B5EF4-FFF2-40B4-BE49-F238E27FC236}">
                <a16:creationId xmlns:a16="http://schemas.microsoft.com/office/drawing/2014/main" id="{AE9EAA3B-7271-7485-5478-60DC7E4DD588}"/>
              </a:ext>
            </a:extLst>
          </p:cNvPr>
          <p:cNvGrpSpPr/>
          <p:nvPr/>
        </p:nvGrpSpPr>
        <p:grpSpPr>
          <a:xfrm>
            <a:off x="11861799" y="7211116"/>
            <a:ext cx="10088979" cy="5305940"/>
            <a:chOff x="0" y="0"/>
            <a:chExt cx="10088978" cy="4073525"/>
          </a:xfrm>
        </p:grpSpPr>
        <p:sp>
          <p:nvSpPr>
            <p:cNvPr id="7" name="Закругленный прямоугольник">
              <a:extLst>
                <a:ext uri="{FF2B5EF4-FFF2-40B4-BE49-F238E27FC236}">
                  <a16:creationId xmlns:a16="http://schemas.microsoft.com/office/drawing/2014/main" id="{79E963F1-E047-C1AC-810C-65DB84C058E0}"/>
                </a:ext>
              </a:extLst>
            </p:cNvPr>
            <p:cNvSpPr/>
            <p:nvPr/>
          </p:nvSpPr>
          <p:spPr>
            <a:xfrm>
              <a:off x="1045765" y="0"/>
              <a:ext cx="9043213" cy="4073525"/>
            </a:xfrm>
            <a:prstGeom prst="roundRect">
              <a:avLst>
                <a:gd name="adj" fmla="val 5346"/>
              </a:avLst>
            </a:pr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8" name="Треугольник">
              <a:extLst>
                <a:ext uri="{FF2B5EF4-FFF2-40B4-BE49-F238E27FC236}">
                  <a16:creationId xmlns:a16="http://schemas.microsoft.com/office/drawing/2014/main" id="{61CBE6E8-52BC-177C-BB67-226FCEF4541F}"/>
                </a:ext>
              </a:extLst>
            </p:cNvPr>
            <p:cNvSpPr/>
            <p:nvPr/>
          </p:nvSpPr>
          <p:spPr>
            <a:xfrm rot="10800000">
              <a:off x="0" y="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B9E0E5"/>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9" name="Ut enim ad minim veniam, quis nostrud exercitaton ullamco laboris nisi ut aliquip ex ea commo conset. Duis aute irure dolor in reprehenderit in Lorem ips dolor sit amet, consectetur sed adipiscing elit, sed do eiusmod tempor incididunt ut labore et dolore">
            <a:extLst>
              <a:ext uri="{FF2B5EF4-FFF2-40B4-BE49-F238E27FC236}">
                <a16:creationId xmlns:a16="http://schemas.microsoft.com/office/drawing/2014/main" id="{769FB9CE-537E-19CC-848C-B133D37A5827}"/>
              </a:ext>
            </a:extLst>
          </p:cNvPr>
          <p:cNvSpPr txBox="1"/>
          <p:nvPr/>
        </p:nvSpPr>
        <p:spPr>
          <a:xfrm>
            <a:off x="13475267" y="7463365"/>
            <a:ext cx="8032770" cy="5053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dirty="0"/>
              <a:t>Working</a:t>
            </a:r>
          </a:p>
          <a:p>
            <a:pPr>
              <a:lnSpc>
                <a:spcPct val="100000"/>
              </a:lnSpc>
            </a:pPr>
            <a:r>
              <a:rPr lang="en-US" sz="1800" dirty="0"/>
              <a:t>	Graph</a:t>
            </a:r>
          </a:p>
          <a:p>
            <a:pPr>
              <a:lnSpc>
                <a:spcPct val="100000"/>
              </a:lnSpc>
            </a:pPr>
            <a:r>
              <a:rPr lang="en-US" sz="1800" dirty="0"/>
              <a:t>	Monthly scores</a:t>
            </a:r>
          </a:p>
          <a:p>
            <a:pPr>
              <a:lnSpc>
                <a:spcPct val="100000"/>
              </a:lnSpc>
            </a:pPr>
            <a:r>
              <a:rPr lang="en-US" sz="1800" dirty="0"/>
              <a:t>	Feedback and areas of opportunity</a:t>
            </a:r>
          </a:p>
          <a:p>
            <a:r>
              <a:rPr lang="en-US" dirty="0"/>
              <a:t>To-Do</a:t>
            </a:r>
          </a:p>
          <a:p>
            <a:pPr>
              <a:lnSpc>
                <a:spcPct val="100000"/>
              </a:lnSpc>
            </a:pPr>
            <a:r>
              <a:rPr lang="en-US" sz="1800" dirty="0"/>
              <a:t>	Awards</a:t>
            </a:r>
          </a:p>
          <a:p>
            <a:pPr>
              <a:lnSpc>
                <a:spcPct val="100000"/>
              </a:lnSpc>
            </a:pPr>
            <a:r>
              <a:rPr lang="en-US" sz="1800" dirty="0"/>
              <a:t>	Push notifications</a:t>
            </a:r>
          </a:p>
          <a:p>
            <a:pPr>
              <a:lnSpc>
                <a:spcPct val="100000"/>
              </a:lnSpc>
            </a:pPr>
            <a:r>
              <a:rPr lang="en-US" sz="1800" dirty="0"/>
              <a:t>	Metric description</a:t>
            </a:r>
          </a:p>
          <a:p>
            <a:pPr>
              <a:lnSpc>
                <a:spcPct val="100000"/>
              </a:lnSpc>
            </a:pPr>
            <a:r>
              <a:rPr lang="en-US" sz="1800" dirty="0"/>
              <a:t>	Color coded actual values</a:t>
            </a:r>
          </a:p>
        </p:txBody>
      </p:sp>
    </p:spTree>
    <p:extLst>
      <p:ext uri="{BB962C8B-B14F-4D97-AF65-F5344CB8AC3E}">
        <p14:creationId xmlns:p14="http://schemas.microsoft.com/office/powerpoint/2010/main" val="1878519549"/>
      </p:ext>
    </p:extLst>
  </p:cSld>
  <p:clrMapOvr>
    <a:masterClrMapping/>
  </p:clrMapOvr>
  <p:transition spd="med"/>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430</TotalTime>
  <Words>1887</Words>
  <Application>Microsoft Office PowerPoint</Application>
  <PresentationFormat>Custom</PresentationFormat>
  <Paragraphs>215</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Helvetica Neue</vt:lpstr>
      <vt:lpstr>Helvetica Neue Light</vt:lpstr>
      <vt:lpstr>Helvetica Neue Medium</vt:lpstr>
      <vt:lpstr>Open Sans</vt:lpstr>
      <vt:lpstr>Open Sans Semibold</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Melissa</cp:lastModifiedBy>
  <cp:revision>24</cp:revision>
  <dcterms:modified xsi:type="dcterms:W3CDTF">2025-11-17T19:54:50Z</dcterms:modified>
</cp:coreProperties>
</file>